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sldIdLst>
    <p:sldId id="256" r:id="rId2"/>
    <p:sldId id="276" r:id="rId3"/>
    <p:sldId id="277" r:id="rId4"/>
    <p:sldId id="279" r:id="rId5"/>
    <p:sldId id="299" r:id="rId6"/>
    <p:sldId id="278" r:id="rId7"/>
    <p:sldId id="262" r:id="rId8"/>
    <p:sldId id="263" r:id="rId9"/>
    <p:sldId id="280" r:id="rId10"/>
    <p:sldId id="300" r:id="rId11"/>
    <p:sldId id="288" r:id="rId12"/>
    <p:sldId id="293" r:id="rId13"/>
    <p:sldId id="292" r:id="rId14"/>
    <p:sldId id="270" r:id="rId15"/>
    <p:sldId id="294" r:id="rId16"/>
    <p:sldId id="295" r:id="rId17"/>
    <p:sldId id="296" r:id="rId18"/>
    <p:sldId id="283" r:id="rId19"/>
    <p:sldId id="297" r:id="rId20"/>
    <p:sldId id="286" r:id="rId21"/>
    <p:sldId id="298" r:id="rId22"/>
    <p:sldId id="285" r:id="rId23"/>
    <p:sldId id="274" r:id="rId24"/>
    <p:sldId id="275" r:id="rId25"/>
    <p:sldId id="287" r:id="rId26"/>
    <p:sldId id="267" r:id="rId27"/>
    <p:sldId id="301" r:id="rId28"/>
    <p:sldId id="265" r:id="rId29"/>
    <p:sldId id="26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orient="horz" pos="528">
          <p15:clr>
            <a:srgbClr val="A4A3A4"/>
          </p15:clr>
        </p15:guide>
        <p15:guide id="3" pos="2880">
          <p15:clr>
            <a:srgbClr val="A4A3A4"/>
          </p15:clr>
        </p15:guide>
        <p15:guide id="4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802" autoAdjust="0"/>
  </p:normalViewPr>
  <p:slideViewPr>
    <p:cSldViewPr showGuides="1">
      <p:cViewPr varScale="1">
        <p:scale>
          <a:sx n="52" d="100"/>
          <a:sy n="52" d="100"/>
        </p:scale>
        <p:origin x="76" y="56"/>
      </p:cViewPr>
      <p:guideLst>
        <p:guide orient="horz" pos="1440"/>
        <p:guide orient="horz" pos="528"/>
        <p:guide pos="2880"/>
        <p:guide pos="50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Overall</a:t>
            </a:r>
            <a:r>
              <a:rPr lang="en-US" sz="2000" baseline="0" dirty="0" smtClean="0"/>
              <a:t> Quality of Life in Goodyear</a:t>
            </a:r>
            <a:endParaRPr lang="en-US" sz="2000" dirty="0"/>
          </a:p>
        </c:rich>
      </c:tx>
      <c:layout>
        <c:manualLayout>
          <c:xMode val="edge"/>
          <c:yMode val="edge"/>
          <c:x val="0.15270341207349081"/>
          <c:y val="1.04250038803429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729357148726699"/>
          <c:y val="0.200707971679108"/>
          <c:w val="0.58541285702546497"/>
          <c:h val="0.598584056641784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Overall quality of life</c:v>
                </c:pt>
              </c:strCache>
            </c:strRef>
          </c:tx>
          <c:dLbls>
            <c:dLbl>
              <c:idx val="0"/>
              <c:layout>
                <c:manualLayout>
                  <c:x val="-0.12012405288961522"/>
                  <c:y val="6.7504599280520189E-2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latin typeface="+mj-lt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078492546922204E-2"/>
                  <c:y val="8.4114230283466492E-3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latin typeface="+mj-lt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756549299262125E-3"/>
                  <c:y val="6.8938515095982436E-2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latin typeface="+mj-lt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6706284355964943E-3"/>
                  <c:y val="-3.4708201061031473E-2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latin typeface="+mj-lt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Excellent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0.35</c:v>
                </c:pt>
                <c:pt idx="1">
                  <c:v>0.53</c:v>
                </c:pt>
                <c:pt idx="2">
                  <c:v>0.11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6"/>
      </c:pieChart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Goodyear as</a:t>
            </a:r>
            <a:r>
              <a:rPr lang="en-US" sz="2000" baseline="0" dirty="0" smtClean="0"/>
              <a:t> a Place to Live</a:t>
            </a:r>
            <a:endParaRPr lang="en-US" sz="2000" dirty="0"/>
          </a:p>
        </c:rich>
      </c:tx>
      <c:layout>
        <c:manualLayout>
          <c:xMode val="edge"/>
          <c:yMode val="edge"/>
          <c:x val="0.17997613934621809"/>
          <c:y val="9.6389736997161066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729357148726699"/>
          <c:y val="0.200707971679108"/>
          <c:w val="0.58541285702546497"/>
          <c:h val="0.598584056641784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Overall Quality of Life</c:v>
                </c:pt>
              </c:strCache>
            </c:strRef>
          </c:tx>
          <c:dLbls>
            <c:dLbl>
              <c:idx val="0"/>
              <c:layout>
                <c:manualLayout>
                  <c:x val="5.1181102362204585E-3"/>
                  <c:y val="-3.089908404306604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957289429730374E-2"/>
                  <c:y val="6.901789062081525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8691481746599854E-2"/>
                  <c:y val="4.19269912689485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5832498210450965E-2"/>
                  <c:y val="-4.79910546895923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Excellent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0.42</c:v>
                </c:pt>
                <c:pt idx="1">
                  <c:v>0.51</c:v>
                </c:pt>
                <c:pt idx="2">
                  <c:v>0.06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36"/>
      </c:pieChart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29357148726699"/>
          <c:y val="0.200707971679108"/>
          <c:w val="0.58541285702546497"/>
          <c:h val="0.598584056641784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Overall Quality of Life</c:v>
                </c:pt>
              </c:strCache>
            </c:strRef>
          </c:tx>
          <c:dLbls>
            <c:dLbl>
              <c:idx val="0"/>
              <c:layout>
                <c:manualLayout>
                  <c:x val="-1.5880356963305465E-2"/>
                  <c:y val="-0.205543307086614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972698777237467E-2"/>
                  <c:y val="-8.00870913863040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512215238847447E-2"/>
                  <c:y val="6.27057981388690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3126882560296582E-2"/>
                  <c:y val="1.5830589358148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Excellent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</c:strCache>
            </c:strRef>
          </c:cat>
          <c:val>
            <c:numRef>
              <c:f>Sheet1!$B$2:$B$5</c:f>
              <c:numCache>
                <c:formatCode>###0%</c:formatCode>
                <c:ptCount val="4"/>
                <c:pt idx="0">
                  <c:v>0.36</c:v>
                </c:pt>
                <c:pt idx="1">
                  <c:v>0.53</c:v>
                </c:pt>
                <c:pt idx="2">
                  <c:v>0.1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6"/>
      </c:pieChart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853948474887202"/>
          <c:y val="0.104718233750193"/>
          <c:w val="0.47461509058940499"/>
          <c:h val="0.868320981936080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excellent or good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5000"/>
                  <a:lumOff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2">
                  <a:lumMod val="50000"/>
                  <a:lumOff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Vibrant downtown area</c:v>
                </c:pt>
                <c:pt idx="1">
                  <c:v>Employment opportunities</c:v>
                </c:pt>
                <c:pt idx="2">
                  <c:v>Shopping opportunities</c:v>
                </c:pt>
                <c:pt idx="3">
                  <c:v>Cost of living</c:v>
                </c:pt>
                <c:pt idx="4">
                  <c:v>Business and services</c:v>
                </c:pt>
                <c:pt idx="5">
                  <c:v>Place to visit</c:v>
                </c:pt>
                <c:pt idx="6">
                  <c:v>Overall economic health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0.27</c:v>
                </c:pt>
                <c:pt idx="1">
                  <c:v>0.31</c:v>
                </c:pt>
                <c:pt idx="2">
                  <c:v>0.51</c:v>
                </c:pt>
                <c:pt idx="3">
                  <c:v>0.56999999999999995</c:v>
                </c:pt>
                <c:pt idx="4">
                  <c:v>0.61</c:v>
                </c:pt>
                <c:pt idx="5">
                  <c:v>0.65</c:v>
                </c:pt>
                <c:pt idx="6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"/>
        <c:axId val="315398168"/>
        <c:axId val="315398560"/>
      </c:barChart>
      <c:catAx>
        <c:axId val="315398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15398560"/>
        <c:crosses val="autoZero"/>
        <c:auto val="1"/>
        <c:lblAlgn val="ctr"/>
        <c:lblOffset val="100"/>
        <c:noMultiLvlLbl val="0"/>
      </c:catAx>
      <c:valAx>
        <c:axId val="3153985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31539816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16481967531837"/>
          <c:y val="9.4444044888089801E-2"/>
          <c:w val="0.62462987265480707"/>
          <c:h val="0.867466550933101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 times a week or more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9525">
              <a:noFill/>
            </a:ln>
          </c:spPr>
          <c:invertIfNegative val="0"/>
          <c:dLbls>
            <c:dLbl>
              <c:idx val="0"/>
              <c:layout>
                <c:manualLayout>
                  <c:x val="1.2345679012345678E-2"/>
                  <c:y val="-3.0833083394246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716049382716049E-3"/>
                  <c:y val="-2.1345980811401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1728395061728392E-3"/>
                  <c:y val="-1.1858878228556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802469135802469E-2"/>
                  <c:y val="-4.7435512914225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Bowling</c:v>
                </c:pt>
                <c:pt idx="1">
                  <c:v>Attending a concert or live performance</c:v>
                </c:pt>
                <c:pt idx="2">
                  <c:v>Hiking</c:v>
                </c:pt>
                <c:pt idx="3">
                  <c:v>Attending a sporting event</c:v>
                </c:pt>
                <c:pt idx="4">
                  <c:v>Nightlife</c:v>
                </c:pt>
                <c:pt idx="5">
                  <c:v>Seeing a movie</c:v>
                </c:pt>
                <c:pt idx="6">
                  <c:v>Dining</c:v>
                </c:pt>
                <c:pt idx="7">
                  <c:v>Shopping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0.03</c:v>
                </c:pt>
                <c:pt idx="1">
                  <c:v>0.05</c:v>
                </c:pt>
                <c:pt idx="2">
                  <c:v>0.06</c:v>
                </c:pt>
                <c:pt idx="3">
                  <c:v>0.04</c:v>
                </c:pt>
                <c:pt idx="4">
                  <c:v>0.08</c:v>
                </c:pt>
                <c:pt idx="5">
                  <c:v>0.06</c:v>
                </c:pt>
                <c:pt idx="6">
                  <c:v>0.22</c:v>
                </c:pt>
                <c:pt idx="7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2-4 times a month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Bowling</c:v>
                </c:pt>
                <c:pt idx="1">
                  <c:v>Attending a concert or live performance</c:v>
                </c:pt>
                <c:pt idx="2">
                  <c:v>Hiking</c:v>
                </c:pt>
                <c:pt idx="3">
                  <c:v>Attending a sporting event</c:v>
                </c:pt>
                <c:pt idx="4">
                  <c:v>Nightlife</c:v>
                </c:pt>
                <c:pt idx="5">
                  <c:v>Seeing a movie</c:v>
                </c:pt>
                <c:pt idx="6">
                  <c:v>Dining</c:v>
                </c:pt>
                <c:pt idx="7">
                  <c:v>Shopping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7.0000000000000007E-2</c:v>
                </c:pt>
                <c:pt idx="1">
                  <c:v>0.15</c:v>
                </c:pt>
                <c:pt idx="2">
                  <c:v>0.17</c:v>
                </c:pt>
                <c:pt idx="3">
                  <c:v>0.19</c:v>
                </c:pt>
                <c:pt idx="4">
                  <c:v>0.19</c:v>
                </c:pt>
                <c:pt idx="5">
                  <c:v>0.31</c:v>
                </c:pt>
                <c:pt idx="6">
                  <c:v>0.44</c:v>
                </c:pt>
                <c:pt idx="7">
                  <c:v>0.47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Percent "1 to times a week or more" or "2-4 times s month"</c:v>
                </c:pt>
              </c:strCache>
            </c:strRef>
          </c:tx>
          <c:spPr>
            <a:noFill/>
            <a:ln w="19050"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Bowling</c:v>
                </c:pt>
                <c:pt idx="1">
                  <c:v>Attending a concert or live performance</c:v>
                </c:pt>
                <c:pt idx="2">
                  <c:v>Hiking</c:v>
                </c:pt>
                <c:pt idx="3">
                  <c:v>Attending a sporting event</c:v>
                </c:pt>
                <c:pt idx="4">
                  <c:v>Nightlife</c:v>
                </c:pt>
                <c:pt idx="5">
                  <c:v>Seeing a movie</c:v>
                </c:pt>
                <c:pt idx="6">
                  <c:v>Dining</c:v>
                </c:pt>
                <c:pt idx="7">
                  <c:v>Shopping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0.1</c:v>
                </c:pt>
                <c:pt idx="1">
                  <c:v>0.2</c:v>
                </c:pt>
                <c:pt idx="2">
                  <c:v>0.23</c:v>
                </c:pt>
                <c:pt idx="3">
                  <c:v>0.23</c:v>
                </c:pt>
                <c:pt idx="4">
                  <c:v>0.26</c:v>
                </c:pt>
                <c:pt idx="5">
                  <c:v>0.36</c:v>
                </c:pt>
                <c:pt idx="6">
                  <c:v>0.66</c:v>
                </c:pt>
                <c:pt idx="7">
                  <c:v>0.72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15400912"/>
        <c:axId val="315401304"/>
      </c:barChart>
      <c:catAx>
        <c:axId val="315400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Georgia" panose="02040502050405020303" pitchFamily="18" charset="0"/>
              </a:defRPr>
            </a:pPr>
            <a:endParaRPr lang="en-US"/>
          </a:p>
        </c:txPr>
        <c:crossAx val="315401304"/>
        <c:crosses val="autoZero"/>
        <c:auto val="1"/>
        <c:lblAlgn val="ctr"/>
        <c:lblOffset val="100"/>
        <c:noMultiLvlLbl val="0"/>
      </c:catAx>
      <c:valAx>
        <c:axId val="315401304"/>
        <c:scaling>
          <c:orientation val="minMax"/>
          <c:max val="1.2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315400912"/>
        <c:crosses val="autoZero"/>
        <c:crossBetween val="between"/>
        <c:majorUnit val="0.2"/>
        <c:minorUnit val="0.1"/>
      </c:val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32218588995819969"/>
          <c:y val="1.2147890962448589E-2"/>
          <c:w val="0.52908853407212986"/>
          <c:h val="8.5080868828404321E-2"/>
        </c:manualLayout>
      </c:layout>
      <c:overlay val="0"/>
      <c:txPr>
        <a:bodyPr/>
        <a:lstStyle/>
        <a:p>
          <a:pPr>
            <a:defRPr sz="1400" b="1" i="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47556729782841E-2"/>
          <c:y val="0.17705524958308327"/>
          <c:w val="0.87468385067257159"/>
          <c:h val="0.644573203436234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Higher</c:v>
                </c:pt>
              </c:strCache>
            </c:strRef>
          </c:tx>
          <c:spPr>
            <a:solidFill>
              <a:srgbClr val="282D72"/>
            </a:solidFill>
            <a:ln w="19050">
              <a:solidFill>
                <a:srgbClr val="282D72">
                  <a:lumMod val="75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Place to work</c:v>
                </c:pt>
                <c:pt idx="1">
                  <c:v>Employment opportunities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Similar</c:v>
                </c:pt>
              </c:strCache>
            </c:strRef>
          </c:tx>
          <c:spPr>
            <a:solidFill>
              <a:srgbClr val="222A3C">
                <a:lumMod val="50000"/>
                <a:lumOff val="50000"/>
              </a:srgbClr>
            </a:solidFill>
            <a:ln w="19050">
              <a:solidFill>
                <a:srgbClr val="282D72">
                  <a:lumMod val="60000"/>
                  <a:lumOff val="4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Place to work</c:v>
                </c:pt>
                <c:pt idx="1">
                  <c:v>Employment opportunities</c:v>
                </c:pt>
              </c:strCache>
            </c:strRef>
          </c:cat>
          <c:val>
            <c:numRef>
              <c:f>Sheet1!$C$2:$C$3</c:f>
              <c:numCache>
                <c:formatCode>###0%</c:formatCode>
                <c:ptCount val="2"/>
                <c:pt idx="0">
                  <c:v>0.57999999999999996</c:v>
                </c:pt>
                <c:pt idx="1">
                  <c:v>0.31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Lower</c:v>
                </c:pt>
              </c:strCache>
            </c:strRef>
          </c:tx>
          <c:spPr>
            <a:solidFill>
              <a:srgbClr val="282D72">
                <a:lumMod val="20000"/>
                <a:lumOff val="80000"/>
              </a:srgbClr>
            </a:solidFill>
            <a:ln w="9525">
              <a:solidFill>
                <a:srgbClr val="282D72">
                  <a:lumMod val="20000"/>
                  <a:lumOff val="80000"/>
                </a:srgb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Place to work</c:v>
                </c:pt>
                <c:pt idx="1">
                  <c:v>Employment opportunities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Not available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Place to work</c:v>
                </c:pt>
                <c:pt idx="1">
                  <c:v>Employment opportunities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"/>
        <c:overlap val="100"/>
        <c:axId val="315409144"/>
        <c:axId val="315408752"/>
      </c:barChart>
      <c:catAx>
        <c:axId val="315409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 rot="0" vert="horz" anchor="ctr" anchorCtr="1"/>
          <a:lstStyle/>
          <a:p>
            <a:pPr>
              <a:defRPr sz="1400" b="1">
                <a:latin typeface="News Gothic MT" panose="020B0504020203020204" pitchFamily="34" charset="0"/>
              </a:defRPr>
            </a:pPr>
            <a:endParaRPr lang="en-US"/>
          </a:p>
        </c:txPr>
        <c:crossAx val="315408752"/>
        <c:crosses val="autoZero"/>
        <c:auto val="1"/>
        <c:lblAlgn val="ctr"/>
        <c:lblOffset val="100"/>
        <c:noMultiLvlLbl val="0"/>
      </c:catAx>
      <c:valAx>
        <c:axId val="315408752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one"/>
        <c:crossAx val="31540914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/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16481967531837"/>
          <c:y val="9.4444044888089801E-2"/>
          <c:w val="0.62462987265480707"/>
          <c:h val="0.867466550933101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Essential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952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Service industry</c:v>
                </c:pt>
                <c:pt idx="2">
                  <c:v>High tech manufacturing</c:v>
                </c:pt>
                <c:pt idx="3">
                  <c:v>Office/Professional services</c:v>
                </c:pt>
                <c:pt idx="4">
                  <c:v>Retail</c:v>
                </c:pt>
                <c:pt idx="5">
                  <c:v>Medical/Healthcare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0.22</c:v>
                </c:pt>
                <c:pt idx="1">
                  <c:v>0.23</c:v>
                </c:pt>
                <c:pt idx="2">
                  <c:v>0.31</c:v>
                </c:pt>
                <c:pt idx="3">
                  <c:v>0.25</c:v>
                </c:pt>
                <c:pt idx="4">
                  <c:v>0.34</c:v>
                </c:pt>
                <c:pt idx="5">
                  <c:v>0.39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Service industry</c:v>
                </c:pt>
                <c:pt idx="2">
                  <c:v>High tech manufacturing</c:v>
                </c:pt>
                <c:pt idx="3">
                  <c:v>Office/Professional services</c:v>
                </c:pt>
                <c:pt idx="4">
                  <c:v>Retail</c:v>
                </c:pt>
                <c:pt idx="5">
                  <c:v>Medical/Healthcare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0.28999999999999998</c:v>
                </c:pt>
                <c:pt idx="1">
                  <c:v>0.39</c:v>
                </c:pt>
                <c:pt idx="2">
                  <c:v>0.32</c:v>
                </c:pt>
                <c:pt idx="3">
                  <c:v>0.4</c:v>
                </c:pt>
                <c:pt idx="4">
                  <c:v>0.36</c:v>
                </c:pt>
                <c:pt idx="5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Percent postive</c:v>
                </c:pt>
              </c:strCache>
            </c:strRef>
          </c:tx>
          <c:spPr>
            <a:noFill/>
            <a:ln w="19050"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Service industry</c:v>
                </c:pt>
                <c:pt idx="2">
                  <c:v>High tech manufacturing</c:v>
                </c:pt>
                <c:pt idx="3">
                  <c:v>Office/Professional services</c:v>
                </c:pt>
                <c:pt idx="4">
                  <c:v>Retail</c:v>
                </c:pt>
                <c:pt idx="5">
                  <c:v>Medical/Healthcare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0.51</c:v>
                </c:pt>
                <c:pt idx="1">
                  <c:v>0.62</c:v>
                </c:pt>
                <c:pt idx="2">
                  <c:v>0.63</c:v>
                </c:pt>
                <c:pt idx="3">
                  <c:v>0.65</c:v>
                </c:pt>
                <c:pt idx="4">
                  <c:v>0.7</c:v>
                </c:pt>
                <c:pt idx="5">
                  <c:v>0.79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15409536"/>
        <c:axId val="315407576"/>
      </c:barChart>
      <c:catAx>
        <c:axId val="315409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Georgia" panose="02040502050405020303" pitchFamily="18" charset="0"/>
              </a:defRPr>
            </a:pPr>
            <a:endParaRPr lang="en-US"/>
          </a:p>
        </c:txPr>
        <c:crossAx val="315407576"/>
        <c:crosses val="autoZero"/>
        <c:auto val="1"/>
        <c:lblAlgn val="ctr"/>
        <c:lblOffset val="100"/>
        <c:noMultiLvlLbl val="0"/>
      </c:catAx>
      <c:valAx>
        <c:axId val="315407576"/>
        <c:scaling>
          <c:orientation val="minMax"/>
          <c:max val="1.2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315409536"/>
        <c:crosses val="autoZero"/>
        <c:crossBetween val="between"/>
        <c:majorUnit val="0.2"/>
        <c:minorUnit val="0.1"/>
      </c:val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27588959366190335"/>
          <c:y val="1.2147890962448589E-2"/>
          <c:w val="0.57538483036842614"/>
          <c:h val="8.5080868828404321E-2"/>
        </c:manualLayout>
      </c:layout>
      <c:overlay val="0"/>
      <c:txPr>
        <a:bodyPr/>
        <a:lstStyle/>
        <a:p>
          <a:pPr>
            <a:defRPr sz="1400" b="1" i="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857222708272576"/>
          <c:y val="9.4444044888089801E-2"/>
          <c:w val="0.46722246524739963"/>
          <c:h val="0.867466550933101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Essential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952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Nothing</c:v>
                </c:pt>
                <c:pt idx="1">
                  <c:v>Building a City Center/City Hall</c:v>
                </c:pt>
                <c:pt idx="2">
                  <c:v>Building a performing arts center</c:v>
                </c:pt>
                <c:pt idx="3">
                  <c:v>Supporting the arts</c:v>
                </c:pt>
                <c:pt idx="4">
                  <c:v>Building a community center</c:v>
                </c:pt>
                <c:pt idx="5">
                  <c:v>Investing in transit</c:v>
                </c:pt>
                <c:pt idx="6">
                  <c:v>Providing child care/after school programs</c:v>
                </c:pt>
                <c:pt idx="7">
                  <c:v>Providing senior services</c:v>
                </c:pt>
                <c:pt idx="8">
                  <c:v>Bringing higher education to Goodyear</c:v>
                </c:pt>
                <c:pt idx="9">
                  <c:v>Providing recreational opportunities</c:v>
                </c:pt>
                <c:pt idx="10">
                  <c:v>Maintaining and improving parks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0.10625423531866489</c:v>
                </c:pt>
                <c:pt idx="1">
                  <c:v>0.13395905935624822</c:v>
                </c:pt>
                <c:pt idx="2">
                  <c:v>0.14551236458619776</c:v>
                </c:pt>
                <c:pt idx="3">
                  <c:v>0.12452889473845924</c:v>
                </c:pt>
                <c:pt idx="4">
                  <c:v>0.18858586217378476</c:v>
                </c:pt>
                <c:pt idx="5">
                  <c:v>0.25477948874442408</c:v>
                </c:pt>
                <c:pt idx="6">
                  <c:v>0.24080439569826539</c:v>
                </c:pt>
                <c:pt idx="7">
                  <c:v>0.23825122307386998</c:v>
                </c:pt>
                <c:pt idx="8">
                  <c:v>0.33067231167156613</c:v>
                </c:pt>
                <c:pt idx="9">
                  <c:v>0.22508599072285501</c:v>
                </c:pt>
                <c:pt idx="10">
                  <c:v>0.2743955621630263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important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Nothing</c:v>
                </c:pt>
                <c:pt idx="1">
                  <c:v>Building a City Center/City Hall</c:v>
                </c:pt>
                <c:pt idx="2">
                  <c:v>Building a performing arts center</c:v>
                </c:pt>
                <c:pt idx="3">
                  <c:v>Supporting the arts</c:v>
                </c:pt>
                <c:pt idx="4">
                  <c:v>Building a community center</c:v>
                </c:pt>
                <c:pt idx="5">
                  <c:v>Investing in transit</c:v>
                </c:pt>
                <c:pt idx="6">
                  <c:v>Providing child care/after school programs</c:v>
                </c:pt>
                <c:pt idx="7">
                  <c:v>Providing senior services</c:v>
                </c:pt>
                <c:pt idx="8">
                  <c:v>Bringing higher education to Goodyear</c:v>
                </c:pt>
                <c:pt idx="9">
                  <c:v>Providing recreational opportunities</c:v>
                </c:pt>
                <c:pt idx="10">
                  <c:v>Maintaining and improving parks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0.10553834764683376</c:v>
                </c:pt>
                <c:pt idx="1">
                  <c:v>0.23229596184654835</c:v>
                </c:pt>
                <c:pt idx="2">
                  <c:v>0.25727170962319673</c:v>
                </c:pt>
                <c:pt idx="3">
                  <c:v>0.32892961733151183</c:v>
                </c:pt>
                <c:pt idx="4">
                  <c:v>0.33993524088987231</c:v>
                </c:pt>
                <c:pt idx="5">
                  <c:v>0.31501819377498635</c:v>
                </c:pt>
                <c:pt idx="6">
                  <c:v>0.3374733185236537</c:v>
                </c:pt>
                <c:pt idx="7">
                  <c:v>0.39331856723425723</c:v>
                </c:pt>
                <c:pt idx="8">
                  <c:v>0.3489251980883587</c:v>
                </c:pt>
                <c:pt idx="9">
                  <c:v>0.50782140278336652</c:v>
                </c:pt>
                <c:pt idx="10">
                  <c:v>0.57230921384760136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Percent postive</c:v>
                </c:pt>
              </c:strCache>
            </c:strRef>
          </c:tx>
          <c:spPr>
            <a:noFill/>
            <a:ln w="19050"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Nothing</c:v>
                </c:pt>
                <c:pt idx="1">
                  <c:v>Building a City Center/City Hall</c:v>
                </c:pt>
                <c:pt idx="2">
                  <c:v>Building a performing arts center</c:v>
                </c:pt>
                <c:pt idx="3">
                  <c:v>Supporting the arts</c:v>
                </c:pt>
                <c:pt idx="4">
                  <c:v>Building a community center</c:v>
                </c:pt>
                <c:pt idx="5">
                  <c:v>Investing in transit</c:v>
                </c:pt>
                <c:pt idx="6">
                  <c:v>Providing child care/after school programs</c:v>
                </c:pt>
                <c:pt idx="7">
                  <c:v>Providing senior services</c:v>
                </c:pt>
                <c:pt idx="8">
                  <c:v>Bringing higher education to Goodyear</c:v>
                </c:pt>
                <c:pt idx="9">
                  <c:v>Providing recreational opportunities</c:v>
                </c:pt>
                <c:pt idx="10">
                  <c:v>Maintaining and improving parks</c:v>
                </c:pt>
              </c:strCache>
            </c:strRef>
          </c:cat>
          <c:val>
            <c:numRef>
              <c:f>Sheet1!$D$2:$D$12</c:f>
              <c:numCache>
                <c:formatCode>0%</c:formatCode>
                <c:ptCount val="11"/>
                <c:pt idx="0">
                  <c:v>0.21179258296549863</c:v>
                </c:pt>
                <c:pt idx="1">
                  <c:v>0.36625502120279668</c:v>
                </c:pt>
                <c:pt idx="2">
                  <c:v>0.4027840742093946</c:v>
                </c:pt>
                <c:pt idx="3">
                  <c:v>0.45345851206997134</c:v>
                </c:pt>
                <c:pt idx="4">
                  <c:v>0.52852110306365685</c:v>
                </c:pt>
                <c:pt idx="5">
                  <c:v>0.56979768251941076</c:v>
                </c:pt>
                <c:pt idx="6">
                  <c:v>0.57827771422191931</c:v>
                </c:pt>
                <c:pt idx="7">
                  <c:v>0.63156979030812777</c:v>
                </c:pt>
                <c:pt idx="8">
                  <c:v>0.67959750975992539</c:v>
                </c:pt>
                <c:pt idx="9">
                  <c:v>0.73290739350622269</c:v>
                </c:pt>
                <c:pt idx="10">
                  <c:v>0.84670477601062866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15406400"/>
        <c:axId val="315408360"/>
      </c:barChart>
      <c:catAx>
        <c:axId val="3154064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Georgia" panose="02040502050405020303" pitchFamily="18" charset="0"/>
              </a:defRPr>
            </a:pPr>
            <a:endParaRPr lang="en-US"/>
          </a:p>
        </c:txPr>
        <c:crossAx val="315408360"/>
        <c:crosses val="autoZero"/>
        <c:auto val="1"/>
        <c:lblAlgn val="ctr"/>
        <c:lblOffset val="100"/>
        <c:noMultiLvlLbl val="0"/>
      </c:catAx>
      <c:valAx>
        <c:axId val="315408360"/>
        <c:scaling>
          <c:orientation val="minMax"/>
          <c:max val="1.2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315406400"/>
        <c:crosses val="autoZero"/>
        <c:crossBetween val="between"/>
        <c:majorUnit val="0.2"/>
        <c:minorUnit val="0.1"/>
      </c:val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47959329736560707"/>
          <c:y val="1.2147890962448589E-2"/>
          <c:w val="0.41952063283756197"/>
          <c:h val="8.5080868828404321E-2"/>
        </c:manualLayout>
      </c:layout>
      <c:overlay val="0"/>
      <c:txPr>
        <a:bodyPr/>
        <a:lstStyle/>
        <a:p>
          <a:pPr>
            <a:defRPr sz="1400" b="1" i="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116481967531837"/>
          <c:y val="9.4444044888089801E-2"/>
          <c:w val="0.62462987265480707"/>
          <c:h val="0.867466550933101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Major source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 w="952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Talking with City officials</c:v>
                </c:pt>
                <c:pt idx="1">
                  <c:v>The City on social media </c:v>
                </c:pt>
                <c:pt idx="2">
                  <c:v>City Council meetings and other public meetings</c:v>
                </c:pt>
                <c:pt idx="3">
                  <c:v>eNotify City email communications</c:v>
                </c:pt>
                <c:pt idx="4">
                  <c:v>Word-of-mouth</c:v>
                </c:pt>
                <c:pt idx="5">
                  <c:v>Local media outlets</c:v>
                </c:pt>
                <c:pt idx="6">
                  <c:v>The City's INFOCUS newsletter</c:v>
                </c:pt>
                <c:pt idx="7">
                  <c:v>City web site 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0.12</c:v>
                </c:pt>
                <c:pt idx="1">
                  <c:v>0.16</c:v>
                </c:pt>
                <c:pt idx="2">
                  <c:v>0.15</c:v>
                </c:pt>
                <c:pt idx="3">
                  <c:v>0.16</c:v>
                </c:pt>
                <c:pt idx="4">
                  <c:v>0.27</c:v>
                </c:pt>
                <c:pt idx="5">
                  <c:v>0.39</c:v>
                </c:pt>
                <c:pt idx="6">
                  <c:v>0.49</c:v>
                </c:pt>
                <c:pt idx="7">
                  <c:v>0.63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Minor Source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9525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Talking with City officials</c:v>
                </c:pt>
                <c:pt idx="1">
                  <c:v>The City on social media </c:v>
                </c:pt>
                <c:pt idx="2">
                  <c:v>City Council meetings and other public meetings</c:v>
                </c:pt>
                <c:pt idx="3">
                  <c:v>eNotify City email communications</c:v>
                </c:pt>
                <c:pt idx="4">
                  <c:v>Word-of-mouth</c:v>
                </c:pt>
                <c:pt idx="5">
                  <c:v>Local media outlets</c:v>
                </c:pt>
                <c:pt idx="6">
                  <c:v>The City's INFOCUS newsletter</c:v>
                </c:pt>
                <c:pt idx="7">
                  <c:v>City web site 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0.26</c:v>
                </c:pt>
                <c:pt idx="1">
                  <c:v>0.27</c:v>
                </c:pt>
                <c:pt idx="2">
                  <c:v>0.34</c:v>
                </c:pt>
                <c:pt idx="3">
                  <c:v>0.34</c:v>
                </c:pt>
                <c:pt idx="4">
                  <c:v>0.5</c:v>
                </c:pt>
                <c:pt idx="5">
                  <c:v>0.43</c:v>
                </c:pt>
                <c:pt idx="6">
                  <c:v>0.34</c:v>
                </c:pt>
                <c:pt idx="7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Percent postive</c:v>
                </c:pt>
              </c:strCache>
            </c:strRef>
          </c:tx>
          <c:spPr>
            <a:noFill/>
            <a:ln w="19050"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 baseline="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Talking with City officials</c:v>
                </c:pt>
                <c:pt idx="1">
                  <c:v>The City on social media </c:v>
                </c:pt>
                <c:pt idx="2">
                  <c:v>City Council meetings and other public meetings</c:v>
                </c:pt>
                <c:pt idx="3">
                  <c:v>eNotify City email communications</c:v>
                </c:pt>
                <c:pt idx="4">
                  <c:v>Word-of-mouth</c:v>
                </c:pt>
                <c:pt idx="5">
                  <c:v>Local media outlets</c:v>
                </c:pt>
                <c:pt idx="6">
                  <c:v>The City's INFOCUS newsletter</c:v>
                </c:pt>
                <c:pt idx="7">
                  <c:v>City web site 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0.38</c:v>
                </c:pt>
                <c:pt idx="1">
                  <c:v>0.43</c:v>
                </c:pt>
                <c:pt idx="2">
                  <c:v>0.5</c:v>
                </c:pt>
                <c:pt idx="3">
                  <c:v>0.5</c:v>
                </c:pt>
                <c:pt idx="4">
                  <c:v>0.77</c:v>
                </c:pt>
                <c:pt idx="5">
                  <c:v>0.83</c:v>
                </c:pt>
                <c:pt idx="6">
                  <c:v>0.84</c:v>
                </c:pt>
                <c:pt idx="7">
                  <c:v>0.88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915912"/>
        <c:axId val="353914736"/>
      </c:barChart>
      <c:catAx>
        <c:axId val="353915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Georgia" panose="02040502050405020303" pitchFamily="18" charset="0"/>
              </a:defRPr>
            </a:pPr>
            <a:endParaRPr lang="en-US"/>
          </a:p>
        </c:txPr>
        <c:crossAx val="353914736"/>
        <c:crosses val="autoZero"/>
        <c:auto val="1"/>
        <c:lblAlgn val="ctr"/>
        <c:lblOffset val="100"/>
        <c:noMultiLvlLbl val="0"/>
      </c:catAx>
      <c:valAx>
        <c:axId val="353914736"/>
        <c:scaling>
          <c:orientation val="minMax"/>
          <c:max val="1.2"/>
          <c:min val="0"/>
        </c:scaling>
        <c:delete val="1"/>
        <c:axPos val="b"/>
        <c:numFmt formatCode="0%" sourceLinked="1"/>
        <c:majorTickMark val="none"/>
        <c:minorTickMark val="none"/>
        <c:tickLblPos val="none"/>
        <c:crossAx val="353915912"/>
        <c:crosses val="autoZero"/>
        <c:crossBetween val="between"/>
        <c:majorUnit val="0.2"/>
        <c:minorUnit val="0.1"/>
      </c:val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0.27588959366190335"/>
          <c:y val="1.2147890962448589E-2"/>
          <c:w val="0.57538483036842614"/>
          <c:h val="8.5080868828404321E-2"/>
        </c:manualLayout>
      </c:layout>
      <c:overlay val="0"/>
      <c:txPr>
        <a:bodyPr/>
        <a:lstStyle/>
        <a:p>
          <a:pPr>
            <a:defRPr sz="1400" b="1" i="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DD43F-2ED0-47BD-966A-A1F0913F0153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6D25E5-3122-42AF-A0DF-6BDB73950025}">
      <dgm:prSet phldrT="[Text]" custT="1"/>
      <dgm:spPr/>
      <dgm:t>
        <a:bodyPr/>
        <a:lstStyle/>
        <a:p>
          <a:r>
            <a:rPr lang="en-US" sz="1600" b="1" dirty="0">
              <a:latin typeface="+mj-lt"/>
            </a:rPr>
            <a:t>Communities</a:t>
          </a:r>
          <a:r>
            <a:rPr lang="en-US" sz="1600" dirty="0">
              <a:latin typeface="+mj-lt"/>
            </a:rPr>
            <a:t/>
          </a:r>
          <a:br>
            <a:rPr lang="en-US" sz="1600" dirty="0">
              <a:latin typeface="+mj-lt"/>
            </a:rPr>
          </a:br>
          <a:r>
            <a:rPr lang="en-US" sz="1400" dirty="0">
              <a:latin typeface="+mj-lt"/>
            </a:rPr>
            <a:t>are partnerships among...</a:t>
          </a:r>
        </a:p>
      </dgm:t>
    </dgm:pt>
    <dgm:pt modelId="{C6ED1709-CE1A-4E3D-97C1-24C30B8E29C2}" type="parTrans" cxnId="{0AE0292E-85BA-420D-8B09-03275989FE3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3A3B9DB-6F03-43F0-817F-8D5B8542D993}" type="sibTrans" cxnId="{0AE0292E-85BA-420D-8B09-03275989FE3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163CC1E-63F7-4272-B814-CA73CBA9C992}">
      <dgm:prSet phldrT="[Text]" custT="1"/>
      <dgm:spPr/>
      <dgm:t>
        <a:bodyPr lIns="0" tIns="0" rIns="0" bIns="0"/>
        <a:lstStyle/>
        <a:p>
          <a:r>
            <a:rPr lang="en-US" sz="1600" dirty="0">
              <a:latin typeface="+mj-lt"/>
            </a:rPr>
            <a:t>Residents</a:t>
          </a:r>
        </a:p>
      </dgm:t>
    </dgm:pt>
    <dgm:pt modelId="{EAB944DC-9753-420C-9203-D75FDE3742E5}" type="parTrans" cxnId="{6B7275C0-5851-4A1A-90EA-D7FC9C7C963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FAC4198-4F6F-4732-A7C2-386452A232DA}" type="sibTrans" cxnId="{6B7275C0-5851-4A1A-90EA-D7FC9C7C963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4312F22-6B5B-48F5-963C-DE806F3154F4}">
      <dgm:prSet phldrT="[Text]" custT="1"/>
      <dgm:spPr/>
      <dgm:t>
        <a:bodyPr lIns="0" tIns="0" rIns="0" bIns="0"/>
        <a:lstStyle/>
        <a:p>
          <a:r>
            <a:rPr lang="en-US" sz="1200" dirty="0">
              <a:latin typeface="+mj-lt"/>
            </a:rPr>
            <a:t>Community-based organizations</a:t>
          </a:r>
        </a:p>
      </dgm:t>
    </dgm:pt>
    <dgm:pt modelId="{4C134193-7A0E-4678-90F3-20A3CC3CFD4A}" type="parTrans" cxnId="{C06E178F-1080-4366-AB33-89DB161DAC7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F0CE13B-8A5C-4983-A054-5DE380EFC5BD}" type="sibTrans" cxnId="{C06E178F-1080-4366-AB33-89DB161DAC7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2AE62FB-45B0-49BF-A429-57432847FE67}">
      <dgm:prSet phldrT="[Text]" custT="1"/>
      <dgm:spPr/>
      <dgm:t>
        <a:bodyPr lIns="0" tIns="0" rIns="0" bIns="0"/>
        <a:lstStyle/>
        <a:p>
          <a:r>
            <a:rPr lang="en-US" sz="1500" dirty="0" smtClean="0">
              <a:latin typeface="+mj-lt"/>
            </a:rPr>
            <a:t>Government</a:t>
          </a:r>
          <a:endParaRPr lang="en-US" sz="1500" dirty="0">
            <a:latin typeface="+mj-lt"/>
          </a:endParaRPr>
        </a:p>
      </dgm:t>
    </dgm:pt>
    <dgm:pt modelId="{2DA81B4D-CF9F-4365-B10A-A34A2CCA5014}" type="parTrans" cxnId="{DFF4FEF7-8FD5-4734-9BBA-9F76E817509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A0BC56C-5F79-42D2-8FE6-509DF979D483}" type="sibTrans" cxnId="{DFF4FEF7-8FD5-4734-9BBA-9F76E817509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FD292AB-04B7-485C-AD99-483D6224A102}">
      <dgm:prSet phldrT="[Text]" custT="1"/>
      <dgm:spPr/>
      <dgm:t>
        <a:bodyPr lIns="0" tIns="0" rIns="0" bIns="0"/>
        <a:lstStyle/>
        <a:p>
          <a:r>
            <a:rPr lang="en-US" sz="1600" dirty="0">
              <a:latin typeface="+mj-lt"/>
            </a:rPr>
            <a:t>Private sector</a:t>
          </a:r>
        </a:p>
      </dgm:t>
    </dgm:pt>
    <dgm:pt modelId="{FB63F9EA-70FE-4D89-9233-DFE4D97CBCD4}" type="parTrans" cxnId="{A68BDB9C-1F08-41C8-A50F-B6DF278E096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700F9A1-5B91-40C1-A504-EC9DDDF14BE0}" type="sibTrans" cxnId="{A68BDB9C-1F08-41C8-A50F-B6DF278E096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C76C040-97F0-4F3B-95DA-8145FD62AB18}" type="pres">
      <dgm:prSet presAssocID="{701DD43F-2ED0-47BD-966A-A1F0913F01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D6980B-5CCA-45D0-A02B-35CA36757E6A}" type="pres">
      <dgm:prSet presAssocID="{BE6D25E5-3122-42AF-A0DF-6BDB73950025}" presName="centerShape" presStyleLbl="node0" presStyleIdx="0" presStyleCnt="1" custScaleX="149490" custScaleY="149490"/>
      <dgm:spPr/>
      <dgm:t>
        <a:bodyPr/>
        <a:lstStyle/>
        <a:p>
          <a:endParaRPr lang="en-US"/>
        </a:p>
      </dgm:t>
    </dgm:pt>
    <dgm:pt modelId="{4DEA10B7-B602-4068-8D0A-FAEE02BE44E4}" type="pres">
      <dgm:prSet presAssocID="{6163CC1E-63F7-4272-B814-CA73CBA9C992}" presName="node" presStyleLbl="node1" presStyleIdx="0" presStyleCnt="4" custScaleX="127833" custScaleY="127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04786-116C-4F12-BAE3-1B11CC30F66C}" type="pres">
      <dgm:prSet presAssocID="{6163CC1E-63F7-4272-B814-CA73CBA9C992}" presName="dummy" presStyleCnt="0"/>
      <dgm:spPr/>
    </dgm:pt>
    <dgm:pt modelId="{011475AF-9A9F-412D-A345-1A3B610CF946}" type="pres">
      <dgm:prSet presAssocID="{5FAC4198-4F6F-4732-A7C2-386452A232D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C8107696-DD2B-43B2-9871-851D3E283636}" type="pres">
      <dgm:prSet presAssocID="{04312F22-6B5B-48F5-963C-DE806F3154F4}" presName="node" presStyleLbl="node1" presStyleIdx="1" presStyleCnt="4" custScaleX="127833" custScaleY="127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1D7E2-187B-4759-AB73-8ABB290103FB}" type="pres">
      <dgm:prSet presAssocID="{04312F22-6B5B-48F5-963C-DE806F3154F4}" presName="dummy" presStyleCnt="0"/>
      <dgm:spPr/>
    </dgm:pt>
    <dgm:pt modelId="{0E2073AF-139A-49FF-A5AC-7EBE3CD00E44}" type="pres">
      <dgm:prSet presAssocID="{2F0CE13B-8A5C-4983-A054-5DE380EFC5B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FB3218E-7B0D-4EA5-9A70-B21FFBE1AD14}" type="pres">
      <dgm:prSet presAssocID="{52AE62FB-45B0-49BF-A429-57432847FE67}" presName="node" presStyleLbl="node1" presStyleIdx="2" presStyleCnt="4" custScaleX="159896" custScaleY="127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6F4BD-10C1-413C-BA2F-87BFCC60CB21}" type="pres">
      <dgm:prSet presAssocID="{52AE62FB-45B0-49BF-A429-57432847FE67}" presName="dummy" presStyleCnt="0"/>
      <dgm:spPr/>
    </dgm:pt>
    <dgm:pt modelId="{05F16550-89D1-46A6-B93B-9F081E87CC32}" type="pres">
      <dgm:prSet presAssocID="{2A0BC56C-5F79-42D2-8FE6-509DF979D48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FD75FF7-076A-475C-8D1D-7FD1A86D6534}" type="pres">
      <dgm:prSet presAssocID="{3FD292AB-04B7-485C-AD99-483D6224A102}" presName="node" presStyleLbl="node1" presStyleIdx="3" presStyleCnt="4" custScaleX="127833" custScaleY="127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75B06-7BA8-4621-B6EA-EA476EE536DC}" type="pres">
      <dgm:prSet presAssocID="{3FD292AB-04B7-485C-AD99-483D6224A102}" presName="dummy" presStyleCnt="0"/>
      <dgm:spPr/>
    </dgm:pt>
    <dgm:pt modelId="{717D3586-4360-4C41-B2DD-480F1A2CA038}" type="pres">
      <dgm:prSet presAssocID="{A700F9A1-5B91-40C1-A504-EC9DDDF14BE0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AE0292E-85BA-420D-8B09-03275989FE3A}" srcId="{701DD43F-2ED0-47BD-966A-A1F0913F0153}" destId="{BE6D25E5-3122-42AF-A0DF-6BDB73950025}" srcOrd="0" destOrd="0" parTransId="{C6ED1709-CE1A-4E3D-97C1-24C30B8E29C2}" sibTransId="{23A3B9DB-6F03-43F0-817F-8D5B8542D993}"/>
    <dgm:cxn modelId="{DFF4FEF7-8FD5-4734-9BBA-9F76E817509E}" srcId="{BE6D25E5-3122-42AF-A0DF-6BDB73950025}" destId="{52AE62FB-45B0-49BF-A429-57432847FE67}" srcOrd="2" destOrd="0" parTransId="{2DA81B4D-CF9F-4365-B10A-A34A2CCA5014}" sibTransId="{2A0BC56C-5F79-42D2-8FE6-509DF979D483}"/>
    <dgm:cxn modelId="{F810B40B-161E-4107-9752-FEA10397B27B}" type="presOf" srcId="{2F0CE13B-8A5C-4983-A054-5DE380EFC5BD}" destId="{0E2073AF-139A-49FF-A5AC-7EBE3CD00E44}" srcOrd="0" destOrd="0" presId="urn:microsoft.com/office/officeart/2005/8/layout/radial6"/>
    <dgm:cxn modelId="{998BDE32-3B62-465F-BDBD-2EB924AF7665}" type="presOf" srcId="{701DD43F-2ED0-47BD-966A-A1F0913F0153}" destId="{CC76C040-97F0-4F3B-95DA-8145FD62AB18}" srcOrd="0" destOrd="0" presId="urn:microsoft.com/office/officeart/2005/8/layout/radial6"/>
    <dgm:cxn modelId="{D776A506-C6CB-4AF2-A6C1-63CE6CF7CE42}" type="presOf" srcId="{2A0BC56C-5F79-42D2-8FE6-509DF979D483}" destId="{05F16550-89D1-46A6-B93B-9F081E87CC32}" srcOrd="0" destOrd="0" presId="urn:microsoft.com/office/officeart/2005/8/layout/radial6"/>
    <dgm:cxn modelId="{A68BDB9C-1F08-41C8-A50F-B6DF278E096C}" srcId="{BE6D25E5-3122-42AF-A0DF-6BDB73950025}" destId="{3FD292AB-04B7-485C-AD99-483D6224A102}" srcOrd="3" destOrd="0" parTransId="{FB63F9EA-70FE-4D89-9233-DFE4D97CBCD4}" sibTransId="{A700F9A1-5B91-40C1-A504-EC9DDDF14BE0}"/>
    <dgm:cxn modelId="{82B4FE23-7490-4B83-89D0-CDA0D70E5ED3}" type="presOf" srcId="{6163CC1E-63F7-4272-B814-CA73CBA9C992}" destId="{4DEA10B7-B602-4068-8D0A-FAEE02BE44E4}" srcOrd="0" destOrd="0" presId="urn:microsoft.com/office/officeart/2005/8/layout/radial6"/>
    <dgm:cxn modelId="{6184515B-7394-4763-B6A9-6D0260F2C395}" type="presOf" srcId="{04312F22-6B5B-48F5-963C-DE806F3154F4}" destId="{C8107696-DD2B-43B2-9871-851D3E283636}" srcOrd="0" destOrd="0" presId="urn:microsoft.com/office/officeart/2005/8/layout/radial6"/>
    <dgm:cxn modelId="{2B3814BF-3A36-4088-99E3-80992DD8506D}" type="presOf" srcId="{52AE62FB-45B0-49BF-A429-57432847FE67}" destId="{DFB3218E-7B0D-4EA5-9A70-B21FFBE1AD14}" srcOrd="0" destOrd="0" presId="urn:microsoft.com/office/officeart/2005/8/layout/radial6"/>
    <dgm:cxn modelId="{6B7275C0-5851-4A1A-90EA-D7FC9C7C963E}" srcId="{BE6D25E5-3122-42AF-A0DF-6BDB73950025}" destId="{6163CC1E-63F7-4272-B814-CA73CBA9C992}" srcOrd="0" destOrd="0" parTransId="{EAB944DC-9753-420C-9203-D75FDE3742E5}" sibTransId="{5FAC4198-4F6F-4732-A7C2-386452A232DA}"/>
    <dgm:cxn modelId="{4F7ED399-DD3B-4F3E-B8C7-8F51CF67AB1C}" type="presOf" srcId="{A700F9A1-5B91-40C1-A504-EC9DDDF14BE0}" destId="{717D3586-4360-4C41-B2DD-480F1A2CA038}" srcOrd="0" destOrd="0" presId="urn:microsoft.com/office/officeart/2005/8/layout/radial6"/>
    <dgm:cxn modelId="{C06E178F-1080-4366-AB33-89DB161DAC78}" srcId="{BE6D25E5-3122-42AF-A0DF-6BDB73950025}" destId="{04312F22-6B5B-48F5-963C-DE806F3154F4}" srcOrd="1" destOrd="0" parTransId="{4C134193-7A0E-4678-90F3-20A3CC3CFD4A}" sibTransId="{2F0CE13B-8A5C-4983-A054-5DE380EFC5BD}"/>
    <dgm:cxn modelId="{EAB3B8E5-8E46-4A95-9D65-0C0610502016}" type="presOf" srcId="{BE6D25E5-3122-42AF-A0DF-6BDB73950025}" destId="{D3D6980B-5CCA-45D0-A02B-35CA36757E6A}" srcOrd="0" destOrd="0" presId="urn:microsoft.com/office/officeart/2005/8/layout/radial6"/>
    <dgm:cxn modelId="{35E52E45-6765-48CC-8091-B4347CE2C4B9}" type="presOf" srcId="{3FD292AB-04B7-485C-AD99-483D6224A102}" destId="{7FD75FF7-076A-475C-8D1D-7FD1A86D6534}" srcOrd="0" destOrd="0" presId="urn:microsoft.com/office/officeart/2005/8/layout/radial6"/>
    <dgm:cxn modelId="{8DA7B7B2-AD34-4C01-90C4-6CFA2F52443A}" type="presOf" srcId="{5FAC4198-4F6F-4732-A7C2-386452A232DA}" destId="{011475AF-9A9F-412D-A345-1A3B610CF946}" srcOrd="0" destOrd="0" presId="urn:microsoft.com/office/officeart/2005/8/layout/radial6"/>
    <dgm:cxn modelId="{9BC51B16-6D87-48BB-AF27-BEDCCC9BC517}" type="presParOf" srcId="{CC76C040-97F0-4F3B-95DA-8145FD62AB18}" destId="{D3D6980B-5CCA-45D0-A02B-35CA36757E6A}" srcOrd="0" destOrd="0" presId="urn:microsoft.com/office/officeart/2005/8/layout/radial6"/>
    <dgm:cxn modelId="{2A717487-6938-4E6B-B8E9-299E12B1DFC3}" type="presParOf" srcId="{CC76C040-97F0-4F3B-95DA-8145FD62AB18}" destId="{4DEA10B7-B602-4068-8D0A-FAEE02BE44E4}" srcOrd="1" destOrd="0" presId="urn:microsoft.com/office/officeart/2005/8/layout/radial6"/>
    <dgm:cxn modelId="{679293F9-2AAA-4F40-AA6B-10F3094C6C31}" type="presParOf" srcId="{CC76C040-97F0-4F3B-95DA-8145FD62AB18}" destId="{93F04786-116C-4F12-BAE3-1B11CC30F66C}" srcOrd="2" destOrd="0" presId="urn:microsoft.com/office/officeart/2005/8/layout/radial6"/>
    <dgm:cxn modelId="{CD3F9AFF-551B-4E80-A4E5-CCC74DD94A0B}" type="presParOf" srcId="{CC76C040-97F0-4F3B-95DA-8145FD62AB18}" destId="{011475AF-9A9F-412D-A345-1A3B610CF946}" srcOrd="3" destOrd="0" presId="urn:microsoft.com/office/officeart/2005/8/layout/radial6"/>
    <dgm:cxn modelId="{B965044C-4C19-435E-9CFD-E44E353E5B0A}" type="presParOf" srcId="{CC76C040-97F0-4F3B-95DA-8145FD62AB18}" destId="{C8107696-DD2B-43B2-9871-851D3E283636}" srcOrd="4" destOrd="0" presId="urn:microsoft.com/office/officeart/2005/8/layout/radial6"/>
    <dgm:cxn modelId="{1579F5E2-98E9-49A4-8631-88669EAD101A}" type="presParOf" srcId="{CC76C040-97F0-4F3B-95DA-8145FD62AB18}" destId="{2421D7E2-187B-4759-AB73-8ABB290103FB}" srcOrd="5" destOrd="0" presId="urn:microsoft.com/office/officeart/2005/8/layout/radial6"/>
    <dgm:cxn modelId="{E6B560B9-4BBD-4D00-BAF3-A173CD6E5563}" type="presParOf" srcId="{CC76C040-97F0-4F3B-95DA-8145FD62AB18}" destId="{0E2073AF-139A-49FF-A5AC-7EBE3CD00E44}" srcOrd="6" destOrd="0" presId="urn:microsoft.com/office/officeart/2005/8/layout/radial6"/>
    <dgm:cxn modelId="{2A8536ED-E55F-476F-962E-1EE317F09441}" type="presParOf" srcId="{CC76C040-97F0-4F3B-95DA-8145FD62AB18}" destId="{DFB3218E-7B0D-4EA5-9A70-B21FFBE1AD14}" srcOrd="7" destOrd="0" presId="urn:microsoft.com/office/officeart/2005/8/layout/radial6"/>
    <dgm:cxn modelId="{9A31A229-EA45-4278-A9D2-AA7D8781CADF}" type="presParOf" srcId="{CC76C040-97F0-4F3B-95DA-8145FD62AB18}" destId="{D1B6F4BD-10C1-413C-BA2F-87BFCC60CB21}" srcOrd="8" destOrd="0" presId="urn:microsoft.com/office/officeart/2005/8/layout/radial6"/>
    <dgm:cxn modelId="{EF5FF88A-F34B-49DA-A6F9-461DE6AFF568}" type="presParOf" srcId="{CC76C040-97F0-4F3B-95DA-8145FD62AB18}" destId="{05F16550-89D1-46A6-B93B-9F081E87CC32}" srcOrd="9" destOrd="0" presId="urn:microsoft.com/office/officeart/2005/8/layout/radial6"/>
    <dgm:cxn modelId="{89C5380D-3197-4B85-B91F-6EE69C078FA9}" type="presParOf" srcId="{CC76C040-97F0-4F3B-95DA-8145FD62AB18}" destId="{7FD75FF7-076A-475C-8D1D-7FD1A86D6534}" srcOrd="10" destOrd="0" presId="urn:microsoft.com/office/officeart/2005/8/layout/radial6"/>
    <dgm:cxn modelId="{06DB4C0D-2059-4984-89B3-C748A0535001}" type="presParOf" srcId="{CC76C040-97F0-4F3B-95DA-8145FD62AB18}" destId="{AE475B06-7BA8-4621-B6EA-EA476EE536DC}" srcOrd="11" destOrd="0" presId="urn:microsoft.com/office/officeart/2005/8/layout/radial6"/>
    <dgm:cxn modelId="{3F5DF38C-6C44-4468-AF29-93CB6B30F8EB}" type="presParOf" srcId="{CC76C040-97F0-4F3B-95DA-8145FD62AB18}" destId="{717D3586-4360-4C41-B2DD-480F1A2CA03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78E255-D7DF-4196-8D7F-2015CD643AA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E57FE1-0D71-4B22-97AA-B62025E4DCE1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Demographic comparisons</a:t>
          </a:r>
          <a:endParaRPr lang="en-US" dirty="0">
            <a:latin typeface="+mj-lt"/>
          </a:endParaRPr>
        </a:p>
      </dgm:t>
    </dgm:pt>
    <dgm:pt modelId="{B7E5A71F-6E56-4C3E-BDC7-60D4124DAD30}" type="parTrans" cxnId="{2FF38BB3-8DE2-4D1C-AEE4-AF95A9DAAFD1}">
      <dgm:prSet/>
      <dgm:spPr/>
      <dgm:t>
        <a:bodyPr/>
        <a:lstStyle/>
        <a:p>
          <a:endParaRPr lang="en-US"/>
        </a:p>
      </dgm:t>
    </dgm:pt>
    <dgm:pt modelId="{79F880CE-2A85-4AF4-B775-A1321FDE86BC}" type="sibTrans" cxnId="{2FF38BB3-8DE2-4D1C-AEE4-AF95A9DAAFD1}">
      <dgm:prSet/>
      <dgm:spPr/>
      <dgm:t>
        <a:bodyPr/>
        <a:lstStyle/>
        <a:p>
          <a:endParaRPr lang="en-US"/>
        </a:p>
      </dgm:t>
    </dgm:pt>
    <dgm:pt modelId="{CC82A4C2-05C4-421F-B790-1425237C6AF9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Expanded sample</a:t>
          </a:r>
          <a:endParaRPr lang="en-US" dirty="0">
            <a:latin typeface="+mj-lt"/>
          </a:endParaRPr>
        </a:p>
      </dgm:t>
    </dgm:pt>
    <dgm:pt modelId="{CEC4518A-22DA-46AE-8D41-2361DC0FC8F1}" type="sibTrans" cxnId="{69E08377-AF5B-4364-8474-163DB945D49A}">
      <dgm:prSet/>
      <dgm:spPr/>
      <dgm:t>
        <a:bodyPr/>
        <a:lstStyle/>
        <a:p>
          <a:endParaRPr lang="en-US"/>
        </a:p>
      </dgm:t>
    </dgm:pt>
    <dgm:pt modelId="{9A5BE495-BFBB-413A-A7BA-58E787DE69C4}" type="parTrans" cxnId="{69E08377-AF5B-4364-8474-163DB945D49A}">
      <dgm:prSet/>
      <dgm:spPr/>
      <dgm:t>
        <a:bodyPr/>
        <a:lstStyle/>
        <a:p>
          <a:endParaRPr lang="en-US"/>
        </a:p>
      </dgm:t>
    </dgm:pt>
    <dgm:pt modelId="{2BBED274-84F6-4C38-9F23-50E74C510ECC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Geographic comparisons</a:t>
          </a:r>
          <a:endParaRPr lang="en-US" dirty="0">
            <a:latin typeface="+mj-lt"/>
          </a:endParaRPr>
        </a:p>
      </dgm:t>
    </dgm:pt>
    <dgm:pt modelId="{1674FF9C-03D0-4626-A95B-DF9E94940114}" type="parTrans" cxnId="{2C63ABA5-90D1-482F-AEB6-C29DFE771594}">
      <dgm:prSet/>
      <dgm:spPr/>
      <dgm:t>
        <a:bodyPr/>
        <a:lstStyle/>
        <a:p>
          <a:endParaRPr lang="en-US"/>
        </a:p>
      </dgm:t>
    </dgm:pt>
    <dgm:pt modelId="{C34FD423-34F5-4FF5-8820-417E80DF9F1B}" type="sibTrans" cxnId="{2C63ABA5-90D1-482F-AEB6-C29DFE771594}">
      <dgm:prSet/>
      <dgm:spPr/>
      <dgm:t>
        <a:bodyPr/>
        <a:lstStyle/>
        <a:p>
          <a:endParaRPr lang="en-US"/>
        </a:p>
      </dgm:t>
    </dgm:pt>
    <dgm:pt modelId="{9069E70B-8F5B-42D4-A548-34555AB84418}">
      <dgm:prSet phldrT="[Text]"/>
      <dgm:spPr/>
      <dgm:t>
        <a:bodyPr/>
        <a:lstStyle/>
        <a:p>
          <a:pPr algn="ctr"/>
          <a:r>
            <a:rPr lang="en-US" dirty="0" smtClean="0">
              <a:latin typeface="+mj-lt"/>
            </a:rPr>
            <a:t>Presentation</a:t>
          </a:r>
          <a:endParaRPr lang="en-US" dirty="0">
            <a:latin typeface="+mj-lt"/>
          </a:endParaRPr>
        </a:p>
      </dgm:t>
    </dgm:pt>
    <dgm:pt modelId="{2DA38F48-7E73-4158-9F31-9059A2149183}" type="parTrans" cxnId="{87D81DFF-BFCF-47F2-ABAC-23ECD42E89F9}">
      <dgm:prSet/>
      <dgm:spPr/>
      <dgm:t>
        <a:bodyPr/>
        <a:lstStyle/>
        <a:p>
          <a:endParaRPr lang="en-US"/>
        </a:p>
      </dgm:t>
    </dgm:pt>
    <dgm:pt modelId="{D961A188-FA13-4EE0-971D-D3C6462529D6}" type="sibTrans" cxnId="{87D81DFF-BFCF-47F2-ABAC-23ECD42E89F9}">
      <dgm:prSet/>
      <dgm:spPr/>
      <dgm:t>
        <a:bodyPr/>
        <a:lstStyle/>
        <a:p>
          <a:endParaRPr lang="en-US"/>
        </a:p>
      </dgm:t>
    </dgm:pt>
    <dgm:pt modelId="{1437FBE4-F3EF-4EF2-B889-CEAB9C2082A2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Spanish</a:t>
          </a:r>
          <a:endParaRPr lang="en-US" dirty="0">
            <a:latin typeface="+mj-lt"/>
          </a:endParaRPr>
        </a:p>
      </dgm:t>
    </dgm:pt>
    <dgm:pt modelId="{463414FA-8075-412B-8830-584B8D4FF252}" type="parTrans" cxnId="{E724A40A-E161-4A8E-A3D9-33937625D084}">
      <dgm:prSet/>
      <dgm:spPr/>
      <dgm:t>
        <a:bodyPr/>
        <a:lstStyle/>
        <a:p>
          <a:endParaRPr lang="en-US"/>
        </a:p>
      </dgm:t>
    </dgm:pt>
    <dgm:pt modelId="{D9D7D882-E5C2-466D-94B5-0C43FE4FD667}" type="sibTrans" cxnId="{E724A40A-E161-4A8E-A3D9-33937625D084}">
      <dgm:prSet/>
      <dgm:spPr/>
      <dgm:t>
        <a:bodyPr/>
        <a:lstStyle/>
        <a:p>
          <a:endParaRPr lang="en-US"/>
        </a:p>
      </dgm:t>
    </dgm:pt>
    <dgm:pt modelId="{DCA49CAD-9AD5-46FF-B98C-A3AF1E20155B}" type="pres">
      <dgm:prSet presAssocID="{E578E255-D7DF-4196-8D7F-2015CD643A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250D3D-686A-4A92-96ED-99014BC2E103}" type="pres">
      <dgm:prSet presAssocID="{CC82A4C2-05C4-421F-B790-1425237C6AF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9C33BC-8A99-4B79-8169-2923FEB5A536}" type="pres">
      <dgm:prSet presAssocID="{CEC4518A-22DA-46AE-8D41-2361DC0FC8F1}" presName="sibTrans" presStyleCnt="0"/>
      <dgm:spPr/>
      <dgm:t>
        <a:bodyPr/>
        <a:lstStyle/>
        <a:p>
          <a:endParaRPr lang="en-US"/>
        </a:p>
      </dgm:t>
    </dgm:pt>
    <dgm:pt modelId="{97B1163C-951E-46F2-B477-0E1F25B488E1}" type="pres">
      <dgm:prSet presAssocID="{9069E70B-8F5B-42D4-A548-34555AB8441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748AF-D4F4-4C50-8106-46548EA76C92}" type="pres">
      <dgm:prSet presAssocID="{D961A188-FA13-4EE0-971D-D3C6462529D6}" presName="sibTrans" presStyleCnt="0"/>
      <dgm:spPr/>
      <dgm:t>
        <a:bodyPr/>
        <a:lstStyle/>
        <a:p>
          <a:endParaRPr lang="en-US"/>
        </a:p>
      </dgm:t>
    </dgm:pt>
    <dgm:pt modelId="{F6899FBD-8D53-4423-815D-E511340A0ABA}" type="pres">
      <dgm:prSet presAssocID="{1437FBE4-F3EF-4EF2-B889-CEAB9C2082A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24256-C927-4DCB-A1B4-663F6F17D3A9}" type="pres">
      <dgm:prSet presAssocID="{D9D7D882-E5C2-466D-94B5-0C43FE4FD667}" presName="sibTrans" presStyleCnt="0"/>
      <dgm:spPr/>
      <dgm:t>
        <a:bodyPr/>
        <a:lstStyle/>
        <a:p>
          <a:endParaRPr lang="en-US"/>
        </a:p>
      </dgm:t>
    </dgm:pt>
    <dgm:pt modelId="{879E5B28-F5F3-44E5-B305-3A932AFDC495}" type="pres">
      <dgm:prSet presAssocID="{2BBED274-84F6-4C38-9F23-50E74C510E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A1D2E-A44A-4497-9B8C-B1768C1CE796}" type="pres">
      <dgm:prSet presAssocID="{C34FD423-34F5-4FF5-8820-417E80DF9F1B}" presName="sibTrans" presStyleCnt="0"/>
      <dgm:spPr/>
      <dgm:t>
        <a:bodyPr/>
        <a:lstStyle/>
        <a:p>
          <a:endParaRPr lang="en-US"/>
        </a:p>
      </dgm:t>
    </dgm:pt>
    <dgm:pt modelId="{7E6F7838-D420-4C68-95C5-1710DC8E52CC}" type="pres">
      <dgm:prSet presAssocID="{50E57FE1-0D71-4B22-97AA-B62025E4DCE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FB64E9-24CD-43E1-9FCB-5DEE4688251B}" type="presOf" srcId="{9069E70B-8F5B-42D4-A548-34555AB84418}" destId="{97B1163C-951E-46F2-B477-0E1F25B488E1}" srcOrd="0" destOrd="0" presId="urn:microsoft.com/office/officeart/2005/8/layout/default"/>
    <dgm:cxn modelId="{87D81DFF-BFCF-47F2-ABAC-23ECD42E89F9}" srcId="{E578E255-D7DF-4196-8D7F-2015CD643AAA}" destId="{9069E70B-8F5B-42D4-A548-34555AB84418}" srcOrd="1" destOrd="0" parTransId="{2DA38F48-7E73-4158-9F31-9059A2149183}" sibTransId="{D961A188-FA13-4EE0-971D-D3C6462529D6}"/>
    <dgm:cxn modelId="{2FF38BB3-8DE2-4D1C-AEE4-AF95A9DAAFD1}" srcId="{E578E255-D7DF-4196-8D7F-2015CD643AAA}" destId="{50E57FE1-0D71-4B22-97AA-B62025E4DCE1}" srcOrd="4" destOrd="0" parTransId="{B7E5A71F-6E56-4C3E-BDC7-60D4124DAD30}" sibTransId="{79F880CE-2A85-4AF4-B775-A1321FDE86BC}"/>
    <dgm:cxn modelId="{C89E522D-9FCF-430E-8A85-8F9050EF75D4}" type="presOf" srcId="{CC82A4C2-05C4-421F-B790-1425237C6AF9}" destId="{D5250D3D-686A-4A92-96ED-99014BC2E103}" srcOrd="0" destOrd="0" presId="urn:microsoft.com/office/officeart/2005/8/layout/default"/>
    <dgm:cxn modelId="{5EB97E7B-D691-4A14-8B70-54AFFE991C8A}" type="presOf" srcId="{1437FBE4-F3EF-4EF2-B889-CEAB9C2082A2}" destId="{F6899FBD-8D53-4423-815D-E511340A0ABA}" srcOrd="0" destOrd="0" presId="urn:microsoft.com/office/officeart/2005/8/layout/default"/>
    <dgm:cxn modelId="{359755EE-DAAB-4455-9A69-CD7D69132D90}" type="presOf" srcId="{E578E255-D7DF-4196-8D7F-2015CD643AAA}" destId="{DCA49CAD-9AD5-46FF-B98C-A3AF1E20155B}" srcOrd="0" destOrd="0" presId="urn:microsoft.com/office/officeart/2005/8/layout/default"/>
    <dgm:cxn modelId="{41D75882-BBB1-4463-85B3-1542514BBE1D}" type="presOf" srcId="{50E57FE1-0D71-4B22-97AA-B62025E4DCE1}" destId="{7E6F7838-D420-4C68-95C5-1710DC8E52CC}" srcOrd="0" destOrd="0" presId="urn:microsoft.com/office/officeart/2005/8/layout/default"/>
    <dgm:cxn modelId="{76C6BC88-D9F5-4F4C-B938-5697A10D2C38}" type="presOf" srcId="{2BBED274-84F6-4C38-9F23-50E74C510ECC}" destId="{879E5B28-F5F3-44E5-B305-3A932AFDC495}" srcOrd="0" destOrd="0" presId="urn:microsoft.com/office/officeart/2005/8/layout/default"/>
    <dgm:cxn modelId="{2C63ABA5-90D1-482F-AEB6-C29DFE771594}" srcId="{E578E255-D7DF-4196-8D7F-2015CD643AAA}" destId="{2BBED274-84F6-4C38-9F23-50E74C510ECC}" srcOrd="3" destOrd="0" parTransId="{1674FF9C-03D0-4626-A95B-DF9E94940114}" sibTransId="{C34FD423-34F5-4FF5-8820-417E80DF9F1B}"/>
    <dgm:cxn modelId="{69E08377-AF5B-4364-8474-163DB945D49A}" srcId="{E578E255-D7DF-4196-8D7F-2015CD643AAA}" destId="{CC82A4C2-05C4-421F-B790-1425237C6AF9}" srcOrd="0" destOrd="0" parTransId="{9A5BE495-BFBB-413A-A7BA-58E787DE69C4}" sibTransId="{CEC4518A-22DA-46AE-8D41-2361DC0FC8F1}"/>
    <dgm:cxn modelId="{E724A40A-E161-4A8E-A3D9-33937625D084}" srcId="{E578E255-D7DF-4196-8D7F-2015CD643AAA}" destId="{1437FBE4-F3EF-4EF2-B889-CEAB9C2082A2}" srcOrd="2" destOrd="0" parTransId="{463414FA-8075-412B-8830-584B8D4FF252}" sibTransId="{D9D7D882-E5C2-466D-94B5-0C43FE4FD667}"/>
    <dgm:cxn modelId="{CAEC79EC-0B40-442F-AB83-A1DAD0511E92}" type="presParOf" srcId="{DCA49CAD-9AD5-46FF-B98C-A3AF1E20155B}" destId="{D5250D3D-686A-4A92-96ED-99014BC2E103}" srcOrd="0" destOrd="0" presId="urn:microsoft.com/office/officeart/2005/8/layout/default"/>
    <dgm:cxn modelId="{001795FD-62C3-491D-B656-827C5728FB67}" type="presParOf" srcId="{DCA49CAD-9AD5-46FF-B98C-A3AF1E20155B}" destId="{BC9C33BC-8A99-4B79-8169-2923FEB5A536}" srcOrd="1" destOrd="0" presId="urn:microsoft.com/office/officeart/2005/8/layout/default"/>
    <dgm:cxn modelId="{FA91FAE5-8B32-4E1C-B643-EFBE48C1777A}" type="presParOf" srcId="{DCA49CAD-9AD5-46FF-B98C-A3AF1E20155B}" destId="{97B1163C-951E-46F2-B477-0E1F25B488E1}" srcOrd="2" destOrd="0" presId="urn:microsoft.com/office/officeart/2005/8/layout/default"/>
    <dgm:cxn modelId="{A770D9E7-B42B-40FD-AD1A-4C434401F904}" type="presParOf" srcId="{DCA49CAD-9AD5-46FF-B98C-A3AF1E20155B}" destId="{FAA748AF-D4F4-4C50-8106-46548EA76C92}" srcOrd="3" destOrd="0" presId="urn:microsoft.com/office/officeart/2005/8/layout/default"/>
    <dgm:cxn modelId="{31899800-7C26-4ED4-A962-983FBB1675F7}" type="presParOf" srcId="{DCA49CAD-9AD5-46FF-B98C-A3AF1E20155B}" destId="{F6899FBD-8D53-4423-815D-E511340A0ABA}" srcOrd="4" destOrd="0" presId="urn:microsoft.com/office/officeart/2005/8/layout/default"/>
    <dgm:cxn modelId="{773A7BFE-ABC7-4C69-B2E7-A4FFEB74A1DD}" type="presParOf" srcId="{DCA49CAD-9AD5-46FF-B98C-A3AF1E20155B}" destId="{19024256-C927-4DCB-A1B4-663F6F17D3A9}" srcOrd="5" destOrd="0" presId="urn:microsoft.com/office/officeart/2005/8/layout/default"/>
    <dgm:cxn modelId="{61F0194C-5A72-49AF-BB37-184362BE25F6}" type="presParOf" srcId="{DCA49CAD-9AD5-46FF-B98C-A3AF1E20155B}" destId="{879E5B28-F5F3-44E5-B305-3A932AFDC495}" srcOrd="6" destOrd="0" presId="urn:microsoft.com/office/officeart/2005/8/layout/default"/>
    <dgm:cxn modelId="{BDB23E7B-6719-4C7B-B907-F8C72FE37AB1}" type="presParOf" srcId="{DCA49CAD-9AD5-46FF-B98C-A3AF1E20155B}" destId="{452A1D2E-A44A-4497-9B8C-B1768C1CE796}" srcOrd="7" destOrd="0" presId="urn:microsoft.com/office/officeart/2005/8/layout/default"/>
    <dgm:cxn modelId="{104A90B7-C685-47D1-BAAA-6C10EE83472D}" type="presParOf" srcId="{DCA49CAD-9AD5-46FF-B98C-A3AF1E20155B}" destId="{7E6F7838-D420-4C68-95C5-1710DC8E52C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50D3D-686A-4A92-96ED-99014BC2E103}">
      <dsp:nvSpPr>
        <dsp:cNvPr id="0" name=""/>
        <dsp:cNvSpPr/>
      </dsp:nvSpPr>
      <dsp:spPr>
        <a:xfrm>
          <a:off x="700087" y="248"/>
          <a:ext cx="1562695" cy="937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j-lt"/>
            </a:rPr>
            <a:t>Expanded sample</a:t>
          </a:r>
          <a:endParaRPr lang="en-US" sz="1900" kern="1200" dirty="0">
            <a:latin typeface="+mj-lt"/>
          </a:endParaRPr>
        </a:p>
      </dsp:txBody>
      <dsp:txXfrm>
        <a:off x="700087" y="248"/>
        <a:ext cx="1562695" cy="937617"/>
      </dsp:txXfrm>
    </dsp:sp>
    <dsp:sp modelId="{97B1163C-951E-46F2-B477-0E1F25B488E1}">
      <dsp:nvSpPr>
        <dsp:cNvPr id="0" name=""/>
        <dsp:cNvSpPr/>
      </dsp:nvSpPr>
      <dsp:spPr>
        <a:xfrm>
          <a:off x="2419052" y="248"/>
          <a:ext cx="1562695" cy="937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j-lt"/>
            </a:rPr>
            <a:t>Presentation</a:t>
          </a:r>
          <a:endParaRPr lang="en-US" sz="1900" kern="1200" dirty="0">
            <a:latin typeface="+mj-lt"/>
          </a:endParaRPr>
        </a:p>
      </dsp:txBody>
      <dsp:txXfrm>
        <a:off x="2419052" y="248"/>
        <a:ext cx="1562695" cy="937617"/>
      </dsp:txXfrm>
    </dsp:sp>
    <dsp:sp modelId="{F6899FBD-8D53-4423-815D-E511340A0ABA}">
      <dsp:nvSpPr>
        <dsp:cNvPr id="0" name=""/>
        <dsp:cNvSpPr/>
      </dsp:nvSpPr>
      <dsp:spPr>
        <a:xfrm>
          <a:off x="4138017" y="248"/>
          <a:ext cx="1562695" cy="937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j-lt"/>
            </a:rPr>
            <a:t>Spanish</a:t>
          </a:r>
          <a:endParaRPr lang="en-US" sz="1900" kern="1200" dirty="0">
            <a:latin typeface="+mj-lt"/>
          </a:endParaRPr>
        </a:p>
      </dsp:txBody>
      <dsp:txXfrm>
        <a:off x="4138017" y="248"/>
        <a:ext cx="1562695" cy="937617"/>
      </dsp:txXfrm>
    </dsp:sp>
    <dsp:sp modelId="{879E5B28-F5F3-44E5-B305-3A932AFDC495}">
      <dsp:nvSpPr>
        <dsp:cNvPr id="0" name=""/>
        <dsp:cNvSpPr/>
      </dsp:nvSpPr>
      <dsp:spPr>
        <a:xfrm>
          <a:off x="1559569" y="1094134"/>
          <a:ext cx="1562695" cy="937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j-lt"/>
            </a:rPr>
            <a:t>Geographic comparisons</a:t>
          </a:r>
          <a:endParaRPr lang="en-US" sz="1900" kern="1200" dirty="0">
            <a:latin typeface="+mj-lt"/>
          </a:endParaRPr>
        </a:p>
      </dsp:txBody>
      <dsp:txXfrm>
        <a:off x="1559569" y="1094134"/>
        <a:ext cx="1562695" cy="937617"/>
      </dsp:txXfrm>
    </dsp:sp>
    <dsp:sp modelId="{7E6F7838-D420-4C68-95C5-1710DC8E52CC}">
      <dsp:nvSpPr>
        <dsp:cNvPr id="0" name=""/>
        <dsp:cNvSpPr/>
      </dsp:nvSpPr>
      <dsp:spPr>
        <a:xfrm>
          <a:off x="3278534" y="1094134"/>
          <a:ext cx="1562695" cy="9376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j-lt"/>
            </a:rPr>
            <a:t>Demographic comparisons</a:t>
          </a:r>
          <a:endParaRPr lang="en-US" sz="1900" kern="1200" dirty="0">
            <a:latin typeface="+mj-lt"/>
          </a:endParaRPr>
        </a:p>
      </dsp:txBody>
      <dsp:txXfrm>
        <a:off x="3278534" y="1094134"/>
        <a:ext cx="1562695" cy="937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0.01699</cdr:x>
      <cdr:y>0.00523</cdr:y>
    </cdr:from>
    <cdr:to>
      <cdr:x>1</cdr:x>
      <cdr:y>0.18678</cdr:y>
    </cdr:to>
    <cdr:sp macro="" textlink="">
      <cdr:nvSpPr>
        <cdr:cNvPr id="2" name="Text Box 5"/>
        <cdr:cNvSpPr txBox="1"/>
      </cdr:nvSpPr>
      <cdr:spPr>
        <a:xfrm xmlns:a="http://schemas.openxmlformats.org/drawingml/2006/main">
          <a:off x="56365" y="20544"/>
          <a:ext cx="3262003" cy="712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b="0" i="1" dirty="0">
              <a:solidFill>
                <a:schemeClr val="tx2"/>
              </a:solidFill>
            </a:rPr>
            <a:t>Percent rating </a:t>
          </a:r>
          <a:r>
            <a:rPr lang="en-US" sz="1400" b="0" i="1" dirty="0" smtClean="0">
              <a:solidFill>
                <a:schemeClr val="tx2"/>
              </a:solidFill>
            </a:rPr>
            <a:t>excellent or good</a:t>
          </a:r>
          <a:endParaRPr lang="en-US" sz="1400" b="0" i="1" dirty="0">
            <a:solidFill>
              <a:schemeClr val="tx2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509B2-A2AB-47FE-A331-79AD1481F74B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4EAD6-19F6-46C3-A8A8-919F4E02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3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864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14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958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C6B1-DAD1-4E6C-84FE-112E295A3FC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17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76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C8C-49C4-452C-A036-BB51A605DFC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95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012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6550" y="523875"/>
            <a:ext cx="3648075" cy="27368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C6B1-DAD1-4E6C-84FE-112E295A3FC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581400"/>
            <a:ext cx="6019800" cy="4641954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117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76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C8C-49C4-452C-A036-BB51A605DFC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21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03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C8C-49C4-452C-A036-BB51A605DFC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364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C8C-49C4-452C-A036-BB51A605DFC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45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8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C8C-49C4-452C-A036-BB51A605DFC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105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82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8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89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58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C8C-49C4-452C-A036-BB51A605DFC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45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C8C-49C4-452C-A036-BB51A605DFC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4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4EAD6-19F6-46C3-A8A8-919F4E02129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59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4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014" indent="-282313" defTabSz="9159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253" indent="-225850" defTabSz="91594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0954" indent="-225850" defTabSz="91594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2655" indent="-225850" defTabSz="91594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4356" indent="-225850" algn="ctr" defTabSz="9159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6057" indent="-225850" algn="ctr" defTabSz="9159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7759" indent="-225850" algn="ctr" defTabSz="9159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39460" indent="-225850" algn="ctr" defTabSz="9159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C94A21-EBD6-4849-B87A-BF1F00783FE7}" type="slidenum">
              <a:rPr lang="en-US" altLang="en-US" smtClean="0"/>
              <a:pPr eaLnBrk="1" hangingPunct="1"/>
              <a:t>6</a:t>
            </a:fld>
            <a:endParaRPr lang="en-US" alt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2775" y="685800"/>
            <a:ext cx="5483225" cy="4113213"/>
          </a:xfrm>
          <a:ln/>
        </p:spPr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9083" y="4949794"/>
            <a:ext cx="6086260" cy="35093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217710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C8C-49C4-452C-A036-BB51A605DFC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65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C8C-49C4-452C-A036-BB51A605DFC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65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E2C8C-49C4-452C-A036-BB51A605DFC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0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2971799" y="3966606"/>
            <a:ext cx="6172201" cy="1129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2971799" y="4069082"/>
            <a:ext cx="6172201" cy="45719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2971800" y="4127462"/>
            <a:ext cx="6172201" cy="45719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2971800" y="4153487"/>
            <a:ext cx="6172201" cy="45719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2971800" y="3934603"/>
            <a:ext cx="6172201" cy="4571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 userDrawn="1"/>
        </p:nvSpPr>
        <p:spPr bwMode="white">
          <a:xfrm>
            <a:off x="4299058" y="4051472"/>
            <a:ext cx="4844942" cy="45719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1"/>
            <a:ext cx="9144000" cy="25142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0" y="4190062"/>
            <a:ext cx="4343400" cy="161401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041987" y="6324600"/>
            <a:ext cx="960120" cy="457200"/>
          </a:xfrm>
        </p:spPr>
        <p:txBody>
          <a:bodyPr/>
          <a:lstStyle/>
          <a:p>
            <a:fld id="{0966FDFA-6E66-4CE6-B04A-7D6F8317F311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6746587" y="632364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07A56CA-B7D9-480D-95AA-0F503975A75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6629402" y="3886785"/>
            <a:ext cx="2514599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H="1">
            <a:off x="6248401" y="3934998"/>
            <a:ext cx="2895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 userDrawn="1"/>
        </p:nvSpPr>
        <p:spPr>
          <a:xfrm flipV="1">
            <a:off x="0" y="3787140"/>
            <a:ext cx="6248401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0" y="2401887"/>
            <a:ext cx="43434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DFA-6E66-4CE6-B04A-7D6F8317F311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56CA-B7D9-480D-95AA-0F503975A7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DFA-6E66-4CE6-B04A-7D6F8317F311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56CA-B7D9-480D-95AA-0F503975A7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38200"/>
            <a:ext cx="7772400" cy="4930775"/>
          </a:xfr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sz="60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E86B-DBD8-49AB-AB27-B077BB675A96}" type="datetimeFigureOut">
              <a:rPr lang="en-US" smtClean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F7D8-1995-49D0-AF81-3C7D2BBA5B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31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38200"/>
            <a:ext cx="7772400" cy="4930775"/>
          </a:xfr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sz="60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E86B-DBD8-49AB-AB27-B077BB675A96}" type="datetimeFigureOut">
              <a:rPr lang="en-US" smtClean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F7D8-1995-49D0-AF81-3C7D2BBA5B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31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38200"/>
            <a:ext cx="7772400" cy="4930775"/>
          </a:xfr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sz="60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E86B-DBD8-49AB-AB27-B077BB675A96}" type="datetimeFigureOut">
              <a:rPr lang="en-US" smtClean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F7D8-1995-49D0-AF81-3C7D2BBA5B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31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38200"/>
            <a:ext cx="7772400" cy="4930775"/>
          </a:xfr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>
              <a:defRPr lang="en-US" sz="60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3E86B-DBD8-49AB-AB27-B077BB675A96}" type="datetimeFigureOut">
              <a:rPr lang="en-US" smtClean="0"/>
              <a:pPr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2F7D8-1995-49D0-AF81-3C7D2BBA5B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8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65760" indent="-256032"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 marL="658368" indent="-246888">
              <a:buSzPct val="8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923544" indent="-219456"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 marL="1179576" indent="-201168"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4pPr>
            <a:lvl5pPr marL="1389888" indent="-182880"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DFA-6E66-4CE6-B04A-7D6F8317F311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56CA-B7D9-480D-95AA-0F503975A7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DFA-6E66-4CE6-B04A-7D6F8317F311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56CA-B7D9-480D-95AA-0F503975A7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 marL="365760" indent="-256032">
              <a:buSzPct val="80000"/>
              <a:buFont typeface="Wingdings" panose="05000000000000000000" pitchFamily="2" charset="2"/>
              <a:buChar char="§"/>
              <a:defRPr sz="2000"/>
            </a:lvl1pPr>
            <a:lvl2pPr marL="658368" indent="-246888">
              <a:buSzPct val="80000"/>
              <a:buFont typeface="Wingdings" panose="05000000000000000000" pitchFamily="2" charset="2"/>
              <a:buChar char="§"/>
              <a:defRPr sz="1900"/>
            </a:lvl2pPr>
            <a:lvl3pPr marL="923544" indent="-219456">
              <a:buSzPct val="80000"/>
              <a:buFont typeface="Wingdings" panose="05000000000000000000" pitchFamily="2" charset="2"/>
              <a:buChar char="§"/>
              <a:defRPr sz="1800"/>
            </a:lvl3pPr>
            <a:lvl4pPr marL="1179576" indent="-201168">
              <a:buSzPct val="80000"/>
              <a:buFont typeface="Wingdings" panose="05000000000000000000" pitchFamily="2" charset="2"/>
              <a:buChar char="§"/>
              <a:defRPr sz="1800"/>
            </a:lvl4pPr>
            <a:lvl5pPr marL="1389888" indent="-182880">
              <a:buSzPct val="80000"/>
              <a:buFont typeface="Wingdings" panose="05000000000000000000" pitchFamily="2" charset="2"/>
              <a:buChar char="§"/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 vert="horz">
            <a:normAutofit/>
          </a:bodyPr>
          <a:lstStyle>
            <a:lvl1pPr>
              <a:defRPr lang="en-US" sz="2000" smtClean="0"/>
            </a:lvl1pPr>
            <a:lvl2pPr>
              <a:defRPr lang="en-US" sz="1900" smtClean="0"/>
            </a:lvl2pPr>
            <a:lvl3pPr>
              <a:defRPr lang="en-US" sz="18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lvl="0">
              <a:buSzPct val="80000"/>
              <a:buFont typeface="Wingdings" panose="05000000000000000000" pitchFamily="2" charset="2"/>
              <a:buChar char="§"/>
            </a:pPr>
            <a:r>
              <a:rPr lang="en-US" smtClean="0"/>
              <a:t>Click to edit Master text styles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lang="en-US" smtClean="0"/>
              <a:t>Second level</a:t>
            </a:r>
          </a:p>
          <a:p>
            <a:pPr lvl="2">
              <a:buSzPct val="80000"/>
              <a:buFont typeface="Wingdings" panose="05000000000000000000" pitchFamily="2" charset="2"/>
              <a:buChar char="§"/>
            </a:pPr>
            <a:r>
              <a:rPr lang="en-US" smtClean="0"/>
              <a:t>Third level</a:t>
            </a:r>
          </a:p>
          <a:p>
            <a:pPr lvl="3">
              <a:buSzPct val="80000"/>
              <a:buFont typeface="Wingdings" panose="05000000000000000000" pitchFamily="2" charset="2"/>
              <a:buChar char="§"/>
            </a:pPr>
            <a:r>
              <a:rPr lang="en-US" smtClean="0"/>
              <a:t>Fourth level</a:t>
            </a:r>
          </a:p>
          <a:p>
            <a:pPr lvl="4">
              <a:buSzPct val="80000"/>
              <a:buFont typeface="Wingdings" panose="05000000000000000000" pitchFamily="2" charset="2"/>
              <a:buChar char="§"/>
            </a:pPr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DFA-6E66-4CE6-B04A-7D6F8317F311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56CA-B7D9-480D-95AA-0F503975A7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66FDFA-6E66-4CE6-B04A-7D6F8317F311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7A56CA-B7D9-480D-95AA-0F503975A7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966FDFA-6E66-4CE6-B04A-7D6F8317F311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07A56CA-B7D9-480D-95AA-0F503975A7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DFA-6E66-4CE6-B04A-7D6F8317F311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56CA-B7D9-480D-95AA-0F503975A7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DFA-6E66-4CE6-B04A-7D6F8317F311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56CA-B7D9-480D-95AA-0F503975A7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FDFA-6E66-4CE6-B04A-7D6F8317F311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A56CA-B7D9-480D-95AA-0F503975A75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1" y="838200"/>
            <a:ext cx="8229600" cy="762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593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buSzPct val="80000"/>
              <a:buFont typeface="Wingdings" panose="05000000000000000000" pitchFamily="2" charset="2"/>
              <a:buChar char="§"/>
            </a:pPr>
            <a:r>
              <a:rPr kumimoji="0" lang="en-US" dirty="0" smtClean="0"/>
              <a:t>Click to edit Master text styles</a:t>
            </a:r>
          </a:p>
          <a:p>
            <a:pPr lvl="1">
              <a:buSzPct val="80000"/>
              <a:buFont typeface="Wingdings" panose="05000000000000000000" pitchFamily="2" charset="2"/>
              <a:buChar char="§"/>
            </a:pPr>
            <a:r>
              <a:rPr kumimoji="0" lang="en-US" dirty="0" smtClean="0"/>
              <a:t>Second level</a:t>
            </a:r>
          </a:p>
          <a:p>
            <a:pPr lvl="2">
              <a:buSzPct val="80000"/>
              <a:buFont typeface="Wingdings" panose="05000000000000000000" pitchFamily="2" charset="2"/>
              <a:buChar char="§"/>
            </a:pPr>
            <a:r>
              <a:rPr kumimoji="0" lang="en-US" dirty="0" smtClean="0"/>
              <a:t>Third level</a:t>
            </a:r>
          </a:p>
          <a:p>
            <a:pPr lvl="3">
              <a:buSzPct val="80000"/>
              <a:buFont typeface="Wingdings" panose="05000000000000000000" pitchFamily="2" charset="2"/>
              <a:buChar char="§"/>
            </a:pPr>
            <a:r>
              <a:rPr kumimoji="0" lang="en-US" dirty="0" smtClean="0"/>
              <a:t>Fourth level</a:t>
            </a:r>
          </a:p>
          <a:p>
            <a:pPr lvl="4">
              <a:buSzPct val="80000"/>
              <a:buFont typeface="Wingdings" panose="05000000000000000000" pitchFamily="2" charset="2"/>
              <a:buChar char="§"/>
            </a:pPr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966FDFA-6E66-4CE6-B04A-7D6F8317F311}" type="datetimeFigureOut">
              <a:rPr lang="en-US" smtClean="0"/>
              <a:t>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382001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+mj-lt"/>
              </a:defRPr>
            </a:lvl1pPr>
          </a:lstStyle>
          <a:p>
            <a:fld id="{507A56CA-B7D9-480D-95AA-0F503975A7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lang="en-US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286000"/>
            <a:ext cx="4343400" cy="1470025"/>
          </a:xfrm>
        </p:spPr>
        <p:txBody>
          <a:bodyPr/>
          <a:lstStyle/>
          <a:p>
            <a:r>
              <a:rPr lang="en-US" dirty="0" smtClean="0"/>
              <a:t>Goodyear, AZ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190062"/>
            <a:ext cx="4343400" cy="1614010"/>
          </a:xfrm>
        </p:spPr>
        <p:txBody>
          <a:bodyPr/>
          <a:lstStyle/>
          <a:p>
            <a:pPr marL="6350"/>
            <a:r>
              <a:rPr lang="en-US" dirty="0" smtClean="0"/>
              <a:t>Key Findings</a:t>
            </a:r>
          </a:p>
          <a:p>
            <a:pPr marL="6350"/>
            <a:r>
              <a:rPr lang="en-US" dirty="0" smtClean="0"/>
              <a:t>2016</a:t>
            </a:r>
            <a:endParaRPr lang="en-US" dirty="0"/>
          </a:p>
        </p:txBody>
      </p:sp>
      <p:pic>
        <p:nvPicPr>
          <p:cNvPr id="1027" name="Picture 3" descr="N:\Admin\NRC Logo\NRC-4color-h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562600"/>
            <a:ext cx="1524000" cy="58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55" y="6328001"/>
            <a:ext cx="1722490" cy="41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8192" y="6076402"/>
            <a:ext cx="3172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latin typeface="+mj-lt"/>
              </a:rPr>
              <a:t>The NCS is presented by NRC in collaboration with ICMA</a:t>
            </a:r>
            <a:endParaRPr lang="en-US" sz="1200" dirty="0">
              <a:latin typeface="+mj-lt"/>
            </a:endParaRPr>
          </a:p>
        </p:txBody>
      </p:sp>
      <p:pic>
        <p:nvPicPr>
          <p:cNvPr id="1026" name="Picture 2" descr="N:\NCS\National Citizen Survey\NCS Next Project Template\xx lkt working files Report-NEW format\ncs_b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3953606" cy="181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42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143000"/>
            <a:ext cx="8686799" cy="1143000"/>
          </a:xfrm>
        </p:spPr>
        <p:txBody>
          <a:bodyPr/>
          <a:lstStyle/>
          <a:p>
            <a:r>
              <a:rPr lang="en-US" dirty="0"/>
              <a:t>Quality of Life Remains High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21" y="2362200"/>
            <a:ext cx="6888957" cy="4211638"/>
          </a:xfrm>
        </p:spPr>
      </p:pic>
      <p:sp>
        <p:nvSpPr>
          <p:cNvPr id="5" name="Oval 4"/>
          <p:cNvSpPr/>
          <p:nvPr/>
        </p:nvSpPr>
        <p:spPr>
          <a:xfrm>
            <a:off x="185057" y="152400"/>
            <a:ext cx="1447800" cy="1295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Finding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61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33400"/>
            <a:ext cx="8229600" cy="914400"/>
          </a:xfrm>
        </p:spPr>
        <p:txBody>
          <a:bodyPr/>
          <a:lstStyle/>
          <a:p>
            <a:r>
              <a:rPr lang="en-US" dirty="0" smtClean="0"/>
              <a:t>Overall Quality of Life Ratings</a:t>
            </a:r>
            <a:endParaRPr lang="en-US" dirty="0"/>
          </a:p>
        </p:txBody>
      </p:sp>
      <p:graphicFrame>
        <p:nvGraphicFramePr>
          <p:cNvPr id="37" name="Content Placeholder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846071"/>
              </p:ext>
            </p:extLst>
          </p:nvPr>
        </p:nvGraphicFramePr>
        <p:xfrm>
          <a:off x="533400" y="1600200"/>
          <a:ext cx="4038600" cy="3925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9" name="Content Placeholder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325250"/>
              </p:ext>
            </p:extLst>
          </p:nvPr>
        </p:nvGraphicFramePr>
        <p:xfrm>
          <a:off x="4800600" y="2895600"/>
          <a:ext cx="4191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6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" y="439588"/>
            <a:ext cx="8756176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Community Characteristics</a:t>
            </a:r>
            <a:endParaRPr lang="en-US" dirty="0"/>
          </a:p>
        </p:txBody>
      </p:sp>
      <p:sp>
        <p:nvSpPr>
          <p:cNvPr id="14" name="5-Point Star 13"/>
          <p:cNvSpPr/>
          <p:nvPr/>
        </p:nvSpPr>
        <p:spPr>
          <a:xfrm>
            <a:off x="1219200" y="6096000"/>
            <a:ext cx="428692" cy="423446"/>
          </a:xfrm>
          <a:prstGeom prst="star5">
            <a:avLst/>
          </a:prstGeom>
          <a:solidFill>
            <a:srgbClr val="CEB966"/>
          </a:solidFill>
          <a:ln w="1905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MT"/>
              <a:ea typeface="+mn-ea"/>
              <a:cs typeface="+mn-cs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1647892" y="6124981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Above benchmark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95281" y="1736911"/>
            <a:ext cx="2370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Neighborhood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95281" y="5071708"/>
            <a:ext cx="3115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Overall appearance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453832" y="1296550"/>
            <a:ext cx="16764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92%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3832" y="4893677"/>
            <a:ext cx="1650937" cy="105674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82%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5281" y="2863333"/>
            <a:ext cx="294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Place to raise kids</a:t>
            </a:r>
            <a:endParaRPr lang="en-US" sz="2400" dirty="0"/>
          </a:p>
        </p:txBody>
      </p:sp>
      <p:sp>
        <p:nvSpPr>
          <p:cNvPr id="20" name="Oval 19"/>
          <p:cNvSpPr/>
          <p:nvPr/>
        </p:nvSpPr>
        <p:spPr>
          <a:xfrm>
            <a:off x="453832" y="2464407"/>
            <a:ext cx="16764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85%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4559677" y="6152712"/>
            <a:ext cx="571878" cy="356831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16"/>
          <p:cNvSpPr txBox="1"/>
          <p:nvPr/>
        </p:nvSpPr>
        <p:spPr>
          <a:xfrm>
            <a:off x="5158851" y="6150114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Similar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to 2014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7992" y="2728711"/>
            <a:ext cx="3803351" cy="27139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eft-Right Arrow 27"/>
          <p:cNvSpPr/>
          <p:nvPr/>
        </p:nvSpPr>
        <p:spPr>
          <a:xfrm>
            <a:off x="1866522" y="5354958"/>
            <a:ext cx="571878" cy="356831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Left-Right Arrow 28"/>
          <p:cNvSpPr/>
          <p:nvPr/>
        </p:nvSpPr>
        <p:spPr>
          <a:xfrm>
            <a:off x="1866522" y="2997807"/>
            <a:ext cx="571878" cy="356831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-Right Arrow 29"/>
          <p:cNvSpPr/>
          <p:nvPr/>
        </p:nvSpPr>
        <p:spPr>
          <a:xfrm>
            <a:off x="1866522" y="1844278"/>
            <a:ext cx="571878" cy="356831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453832" y="3682931"/>
            <a:ext cx="1676400" cy="1066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84%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5281" y="3975939"/>
            <a:ext cx="294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Place to retire</a:t>
            </a:r>
            <a:endParaRPr lang="en-US" sz="2400" dirty="0"/>
          </a:p>
        </p:txBody>
      </p:sp>
      <p:sp>
        <p:nvSpPr>
          <p:cNvPr id="33" name="Left-Right Arrow 32"/>
          <p:cNvSpPr/>
          <p:nvPr/>
        </p:nvSpPr>
        <p:spPr>
          <a:xfrm>
            <a:off x="1866522" y="4206771"/>
            <a:ext cx="571878" cy="356831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>
            <a:off x="530813" y="3662256"/>
            <a:ext cx="428692" cy="423446"/>
          </a:xfrm>
          <a:prstGeom prst="star5">
            <a:avLst/>
          </a:prstGeom>
          <a:solidFill>
            <a:srgbClr val="CEB966"/>
          </a:solidFill>
          <a:ln w="19050" cap="flat" cmpd="sng" algn="ctr">
            <a:solidFill>
              <a:srgbClr val="CEB9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kerville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542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038600" y="1600200"/>
            <a:ext cx="4495800" cy="2423636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at least</a:t>
            </a:r>
          </a:p>
          <a:p>
            <a:pPr algn="ctr"/>
            <a:r>
              <a:rPr lang="en-US" sz="4400" dirty="0" smtClean="0">
                <a:latin typeface="+mj-lt"/>
              </a:rPr>
              <a:t>4 in 5</a:t>
            </a:r>
          </a:p>
          <a:p>
            <a:pPr algn="ctr"/>
            <a:r>
              <a:rPr lang="en-US" i="1" dirty="0" smtClean="0"/>
              <a:t>very or somewhat likely</a:t>
            </a:r>
            <a:endParaRPr lang="en-US" i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" y="439588"/>
            <a:ext cx="89916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Quality of Life</a:t>
            </a:r>
            <a:endParaRPr lang="en-US" sz="4400" dirty="0"/>
          </a:p>
        </p:txBody>
      </p:sp>
      <p:sp>
        <p:nvSpPr>
          <p:cNvPr id="18" name="Round Same Side Corner Rectangle 17"/>
          <p:cNvSpPr/>
          <p:nvPr/>
        </p:nvSpPr>
        <p:spPr>
          <a:xfrm>
            <a:off x="670560" y="3661638"/>
            <a:ext cx="2834640" cy="758952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Remain in Goodyear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48789" y="2743200"/>
            <a:ext cx="2833324" cy="762000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Recommend Goodyear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87923" y="4892577"/>
            <a:ext cx="2083440" cy="1203423"/>
            <a:chOff x="457201" y="2819404"/>
            <a:chExt cx="665902" cy="384630"/>
          </a:xfrm>
        </p:grpSpPr>
        <p:grpSp>
          <p:nvGrpSpPr>
            <p:cNvPr id="20" name="Group 19"/>
            <p:cNvGrpSpPr/>
            <p:nvPr/>
          </p:nvGrpSpPr>
          <p:grpSpPr>
            <a:xfrm>
              <a:off x="457201" y="2819404"/>
              <a:ext cx="121245" cy="384630"/>
              <a:chOff x="1449858" y="3505200"/>
              <a:chExt cx="304800" cy="914400"/>
            </a:xfrm>
            <a:solidFill>
              <a:srgbClr val="A9A57C">
                <a:lumMod val="75000"/>
              </a:srgbClr>
            </a:solidFill>
          </p:grpSpPr>
          <p:sp>
            <p:nvSpPr>
              <p:cNvPr id="48" name="Oval 47"/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lowchart: Delay 48"/>
              <p:cNvSpPr/>
              <p:nvPr/>
            </p:nvSpPr>
            <p:spPr>
              <a:xfrm rot="162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93365" y="2819404"/>
              <a:ext cx="121245" cy="384630"/>
              <a:chOff x="1449858" y="3505200"/>
              <a:chExt cx="304800" cy="914400"/>
            </a:xfrm>
            <a:solidFill>
              <a:srgbClr val="A9A57C">
                <a:lumMod val="75000"/>
              </a:srgbClr>
            </a:solidFill>
          </p:grpSpPr>
          <p:sp>
            <p:nvSpPr>
              <p:cNvPr id="46" name="Oval 45"/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lowchart: Delay 46"/>
              <p:cNvSpPr/>
              <p:nvPr/>
            </p:nvSpPr>
            <p:spPr>
              <a:xfrm rot="162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9529" y="2819404"/>
              <a:ext cx="121245" cy="384630"/>
              <a:chOff x="1449858" y="3505200"/>
              <a:chExt cx="304800" cy="914400"/>
            </a:xfrm>
            <a:solidFill>
              <a:srgbClr val="A9A57C">
                <a:lumMod val="75000"/>
              </a:srgbClr>
            </a:solidFill>
          </p:grpSpPr>
          <p:sp>
            <p:nvSpPr>
              <p:cNvPr id="44" name="Oval 43"/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lowchart: Delay 44"/>
              <p:cNvSpPr/>
              <p:nvPr/>
            </p:nvSpPr>
            <p:spPr>
              <a:xfrm rot="162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65693" y="2819404"/>
              <a:ext cx="121245" cy="384630"/>
              <a:chOff x="1449858" y="3505200"/>
              <a:chExt cx="304800" cy="914400"/>
            </a:xfrm>
            <a:solidFill>
              <a:srgbClr val="A9A57C">
                <a:lumMod val="75000"/>
              </a:srgbClr>
            </a:solidFill>
          </p:grpSpPr>
          <p:sp>
            <p:nvSpPr>
              <p:cNvPr id="42" name="Oval 41"/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lowchart: Delay 42"/>
              <p:cNvSpPr/>
              <p:nvPr/>
            </p:nvSpPr>
            <p:spPr>
              <a:xfrm rot="162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001858" y="2819404"/>
              <a:ext cx="121245" cy="384630"/>
              <a:chOff x="1449858" y="3505200"/>
              <a:chExt cx="304800" cy="914400"/>
            </a:xfrm>
            <a:solidFill>
              <a:srgbClr val="A9A57C">
                <a:lumMod val="75000"/>
              </a:srgbClr>
            </a:solidFill>
          </p:grpSpPr>
          <p:sp>
            <p:nvSpPr>
              <p:cNvPr id="40" name="Oval 39"/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lowchart: Delay 40"/>
              <p:cNvSpPr/>
              <p:nvPr/>
            </p:nvSpPr>
            <p:spPr>
              <a:xfrm rot="162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231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is Top </a:t>
            </a:r>
            <a:r>
              <a:rPr lang="en-US" dirty="0"/>
              <a:t>P</a:t>
            </a:r>
            <a:r>
              <a:rPr lang="en-US" dirty="0" smtClean="0"/>
              <a:t>riority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8600" y="228600"/>
            <a:ext cx="1447800" cy="1295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Finding #2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781800" y="4953000"/>
            <a:ext cx="2088972" cy="1837404"/>
            <a:chOff x="76200" y="2810796"/>
            <a:chExt cx="2088972" cy="1837404"/>
          </a:xfrm>
        </p:grpSpPr>
        <p:sp>
          <p:nvSpPr>
            <p:cNvPr id="6" name="Hexagon 38"/>
            <p:cNvSpPr>
              <a:spLocks noChangeAspect="1" noChangeArrowheads="1"/>
            </p:cNvSpPr>
            <p:nvPr/>
          </p:nvSpPr>
          <p:spPr bwMode="auto">
            <a:xfrm>
              <a:off x="76200" y="2810796"/>
              <a:ext cx="2088972" cy="1837404"/>
            </a:xfrm>
            <a:prstGeom prst="hexagon">
              <a:avLst>
                <a:gd name="adj" fmla="val 24505"/>
                <a:gd name="vf" fmla="val 115470"/>
              </a:avLst>
            </a:prstGeom>
            <a:solidFill>
              <a:schemeClr val="tx2">
                <a:lumMod val="50000"/>
                <a:lumOff val="50000"/>
              </a:schemeClr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cs typeface="Arial" pitchFamily="34" charset="0"/>
                </a:rPr>
                <a:t>Safety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" name="8-Point Star 49"/>
            <p:cNvSpPr>
              <a:spLocks noChangeArrowheads="1"/>
            </p:cNvSpPr>
            <p:nvPr/>
          </p:nvSpPr>
          <p:spPr bwMode="auto">
            <a:xfrm>
              <a:off x="1231171" y="3024392"/>
              <a:ext cx="511708" cy="512547"/>
            </a:xfrm>
            <a:prstGeom prst="star8">
              <a:avLst>
                <a:gd name="adj" fmla="val 19551"/>
              </a:avLst>
            </a:prstGeom>
            <a:solidFill>
              <a:srgbClr val="DCC22E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86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Overall Feeling of Safety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934815"/>
              </p:ext>
            </p:extLst>
          </p:nvPr>
        </p:nvGraphicFramePr>
        <p:xfrm>
          <a:off x="1828800" y="1600200"/>
          <a:ext cx="5489864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96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" y="439588"/>
            <a:ext cx="89916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Feelings of Safety</a:t>
            </a:r>
            <a:endParaRPr lang="en-US" sz="4400" dirty="0"/>
          </a:p>
        </p:txBody>
      </p:sp>
      <p:sp>
        <p:nvSpPr>
          <p:cNvPr id="15" name="Slide Number Placeholder 22"/>
          <p:cNvSpPr txBox="1">
            <a:spLocks/>
          </p:cNvSpPr>
          <p:nvPr/>
        </p:nvSpPr>
        <p:spPr>
          <a:xfrm>
            <a:off x="6883400" y="6629400"/>
            <a:ext cx="19558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154EEA4-4721-43B7-BFE7-66DBA178281D}" type="slidenum">
              <a:rPr lang="en-US" sz="1200" b="0" smtClean="0"/>
              <a:pPr algn="r"/>
              <a:t>16</a:t>
            </a:fld>
            <a:endParaRPr lang="en-US" sz="12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5071241" y="1797849"/>
            <a:ext cx="3581400" cy="1520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15"/>
              </a:spcBef>
              <a:spcAft>
                <a:spcPts val="240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400" dirty="0" smtClean="0"/>
              <a:t>in neighborhoods</a:t>
            </a:r>
            <a:endParaRPr lang="en-US" b="1" dirty="0" smtClean="0"/>
          </a:p>
          <a:p>
            <a:pPr marL="457200" indent="-457200">
              <a:spcBef>
                <a:spcPts val="115"/>
              </a:spcBef>
              <a:spcAft>
                <a:spcPts val="2400"/>
              </a:spcAft>
              <a:buClr>
                <a:schemeClr val="accent1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400" dirty="0" smtClean="0"/>
              <a:t>In downtown/ commercial area</a:t>
            </a:r>
            <a:endParaRPr lang="en-US" sz="2400" b="1" dirty="0" smtClean="0"/>
          </a:p>
        </p:txBody>
      </p:sp>
      <p:sp>
        <p:nvSpPr>
          <p:cNvPr id="18" name="Round Diagonal Corner Rectangle 17"/>
          <p:cNvSpPr/>
          <p:nvPr/>
        </p:nvSpPr>
        <p:spPr>
          <a:xfrm>
            <a:off x="838200" y="1797849"/>
            <a:ext cx="3983422" cy="1097751"/>
          </a:xfrm>
          <a:prstGeom prst="round2DiagRect">
            <a:avLst>
              <a:gd name="adj1" fmla="val 24328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+mj-lt"/>
              </a:rPr>
              <a:t>9 </a:t>
            </a:r>
            <a:r>
              <a:rPr lang="en-US" sz="3200" b="1" dirty="0" smtClean="0">
                <a:latin typeface="+mj-lt"/>
              </a:rPr>
              <a:t>in</a:t>
            </a:r>
            <a:r>
              <a:rPr lang="en-US" sz="3600" b="1" dirty="0" smtClean="0">
                <a:latin typeface="+mj-lt"/>
              </a:rPr>
              <a:t> 10 </a:t>
            </a:r>
            <a:br>
              <a:rPr lang="en-US" sz="3600" b="1" dirty="0" smtClean="0">
                <a:latin typeface="+mj-lt"/>
              </a:rPr>
            </a:br>
            <a:r>
              <a:rPr lang="en-US" sz="2200" dirty="0" smtClean="0">
                <a:latin typeface="+mj-lt"/>
              </a:rPr>
              <a:t>felt safe:</a:t>
            </a:r>
            <a:endParaRPr lang="en-US" sz="2200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1" y="3133944"/>
            <a:ext cx="2571640" cy="3285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Left-Right Arrow 8"/>
          <p:cNvSpPr/>
          <p:nvPr/>
        </p:nvSpPr>
        <p:spPr>
          <a:xfrm>
            <a:off x="5334000" y="3871305"/>
            <a:ext cx="2743200" cy="1524000"/>
          </a:xfrm>
          <a:prstGeom prst="leftRightArrow">
            <a:avLst/>
          </a:prstGeom>
          <a:solidFill>
            <a:schemeClr val="tx2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FFFFFF"/>
                </a:solidFill>
              </a:rPr>
              <a:t>Similar to benchmarks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429555" y="1987064"/>
            <a:ext cx="3584028" cy="207740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+mj-lt"/>
              </a:rPr>
              <a:t>At least </a:t>
            </a:r>
          </a:p>
          <a:p>
            <a:pPr algn="ctr"/>
            <a:r>
              <a:rPr lang="en-US" sz="4400" dirty="0" smtClean="0">
                <a:latin typeface="+mj-lt"/>
              </a:rPr>
              <a:t>4 in 5</a:t>
            </a:r>
          </a:p>
          <a:p>
            <a:pPr algn="ctr"/>
            <a:r>
              <a:rPr lang="en-US" i="1" dirty="0" smtClean="0"/>
              <a:t>excellent or good</a:t>
            </a:r>
            <a:endParaRPr lang="en-US" i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" y="439588"/>
            <a:ext cx="8991600" cy="9906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Safety Services</a:t>
            </a:r>
            <a:endParaRPr lang="en-US" sz="4400" dirty="0"/>
          </a:p>
        </p:txBody>
      </p:sp>
      <p:sp>
        <p:nvSpPr>
          <p:cNvPr id="150" name="Round Same Side Corner Rectangle 149"/>
          <p:cNvSpPr/>
          <p:nvPr/>
        </p:nvSpPr>
        <p:spPr>
          <a:xfrm>
            <a:off x="670560" y="3645881"/>
            <a:ext cx="2834640" cy="762000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Police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>
            <a:off x="670560" y="2804870"/>
            <a:ext cx="2834640" cy="758952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Round Same Side Corner Rectangle 18"/>
          <p:cNvSpPr/>
          <p:nvPr/>
        </p:nvSpPr>
        <p:spPr>
          <a:xfrm>
            <a:off x="670560" y="1960811"/>
            <a:ext cx="2833324" cy="762000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Fire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79849" y="4407882"/>
            <a:ext cx="2083440" cy="1203423"/>
            <a:chOff x="457201" y="2819404"/>
            <a:chExt cx="665902" cy="384630"/>
          </a:xfrm>
        </p:grpSpPr>
        <p:grpSp>
          <p:nvGrpSpPr>
            <p:cNvPr id="20" name="Group 19"/>
            <p:cNvGrpSpPr/>
            <p:nvPr/>
          </p:nvGrpSpPr>
          <p:grpSpPr>
            <a:xfrm>
              <a:off x="457201" y="2819404"/>
              <a:ext cx="121245" cy="384630"/>
              <a:chOff x="1449858" y="3505200"/>
              <a:chExt cx="304800" cy="914400"/>
            </a:xfrm>
            <a:solidFill>
              <a:srgbClr val="A9A57C">
                <a:lumMod val="75000"/>
              </a:srgbClr>
            </a:solidFill>
          </p:grpSpPr>
          <p:sp>
            <p:nvSpPr>
              <p:cNvPr id="48" name="Oval 47"/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lowchart: Delay 48"/>
              <p:cNvSpPr/>
              <p:nvPr/>
            </p:nvSpPr>
            <p:spPr>
              <a:xfrm rot="162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93365" y="2819404"/>
              <a:ext cx="121245" cy="384630"/>
              <a:chOff x="1449858" y="3505200"/>
              <a:chExt cx="304800" cy="914400"/>
            </a:xfrm>
            <a:solidFill>
              <a:srgbClr val="A9A57C">
                <a:lumMod val="75000"/>
              </a:srgbClr>
            </a:solidFill>
          </p:grpSpPr>
          <p:sp>
            <p:nvSpPr>
              <p:cNvPr id="46" name="Oval 45"/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Flowchart: Delay 46"/>
              <p:cNvSpPr/>
              <p:nvPr/>
            </p:nvSpPr>
            <p:spPr>
              <a:xfrm rot="162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9529" y="2819404"/>
              <a:ext cx="121245" cy="384630"/>
              <a:chOff x="1449858" y="3505200"/>
              <a:chExt cx="304800" cy="914400"/>
            </a:xfrm>
            <a:solidFill>
              <a:srgbClr val="A9A57C">
                <a:lumMod val="75000"/>
              </a:srgbClr>
            </a:solidFill>
          </p:grpSpPr>
          <p:sp>
            <p:nvSpPr>
              <p:cNvPr id="44" name="Oval 43"/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Flowchart: Delay 44"/>
              <p:cNvSpPr/>
              <p:nvPr/>
            </p:nvSpPr>
            <p:spPr>
              <a:xfrm rot="162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65693" y="2819404"/>
              <a:ext cx="121245" cy="384630"/>
              <a:chOff x="1449858" y="3505200"/>
              <a:chExt cx="304800" cy="914400"/>
            </a:xfrm>
            <a:solidFill>
              <a:srgbClr val="A9A57C">
                <a:lumMod val="75000"/>
              </a:srgbClr>
            </a:solidFill>
          </p:grpSpPr>
          <p:sp>
            <p:nvSpPr>
              <p:cNvPr id="42" name="Oval 41"/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lowchart: Delay 42"/>
              <p:cNvSpPr/>
              <p:nvPr/>
            </p:nvSpPr>
            <p:spPr>
              <a:xfrm rot="162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2"/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001858" y="2819404"/>
              <a:ext cx="121245" cy="384630"/>
              <a:chOff x="1449858" y="3505200"/>
              <a:chExt cx="304800" cy="914400"/>
            </a:xfrm>
            <a:solidFill>
              <a:srgbClr val="A9A57C">
                <a:lumMod val="75000"/>
              </a:srgbClr>
            </a:solidFill>
          </p:grpSpPr>
          <p:sp>
            <p:nvSpPr>
              <p:cNvPr id="40" name="Oval 39"/>
              <p:cNvSpPr/>
              <p:nvPr/>
            </p:nvSpPr>
            <p:spPr>
              <a:xfrm>
                <a:off x="1449858" y="3505200"/>
                <a:ext cx="304800" cy="3048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lowchart: Delay 40"/>
              <p:cNvSpPr/>
              <p:nvPr/>
            </p:nvSpPr>
            <p:spPr>
              <a:xfrm rot="16200000">
                <a:off x="1297458" y="3962400"/>
                <a:ext cx="609600" cy="304800"/>
              </a:xfrm>
              <a:prstGeom prst="flowChartDelay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 cap="flat" cmpd="sng" algn="ctr">
                <a:solidFill>
                  <a:schemeClr val="accent2">
                    <a:lumMod val="7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Round Same Side Corner Rectangle 24"/>
          <p:cNvSpPr/>
          <p:nvPr/>
        </p:nvSpPr>
        <p:spPr>
          <a:xfrm>
            <a:off x="670560" y="4489940"/>
            <a:ext cx="2834640" cy="762000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Crime prevention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 is a Top </a:t>
            </a:r>
            <a:r>
              <a:rPr lang="en-US" dirty="0"/>
              <a:t>P</a:t>
            </a:r>
            <a:r>
              <a:rPr lang="en-US" dirty="0" smtClean="0"/>
              <a:t>riority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28600" y="228600"/>
            <a:ext cx="1447800" cy="1295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Finding #3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781800" y="4876800"/>
            <a:ext cx="2088972" cy="1837404"/>
            <a:chOff x="3522257" y="4715337"/>
            <a:chExt cx="2088972" cy="1837404"/>
          </a:xfrm>
        </p:grpSpPr>
        <p:sp>
          <p:nvSpPr>
            <p:cNvPr id="6" name="Hexagon 31"/>
            <p:cNvSpPr>
              <a:spLocks noChangeAspect="1" noChangeArrowheads="1"/>
            </p:cNvSpPr>
            <p:nvPr/>
          </p:nvSpPr>
          <p:spPr bwMode="auto">
            <a:xfrm>
              <a:off x="3522257" y="4715337"/>
              <a:ext cx="2088972" cy="1837404"/>
            </a:xfrm>
            <a:prstGeom prst="hexagon">
              <a:avLst>
                <a:gd name="adj" fmla="val 24505"/>
                <a:gd name="vf" fmla="val 115470"/>
              </a:avLst>
            </a:prstGeom>
            <a:solidFill>
              <a:schemeClr val="tx2">
                <a:lumMod val="50000"/>
                <a:lumOff val="50000"/>
              </a:schemeClr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91440" rIns="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cs typeface="Arial" pitchFamily="34" charset="0"/>
                </a:rPr>
                <a:t>Economy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" name="8-Point Star 49"/>
            <p:cNvSpPr>
              <a:spLocks noChangeArrowheads="1"/>
            </p:cNvSpPr>
            <p:nvPr/>
          </p:nvSpPr>
          <p:spPr bwMode="auto">
            <a:xfrm>
              <a:off x="4573315" y="4800600"/>
              <a:ext cx="511708" cy="512547"/>
            </a:xfrm>
            <a:prstGeom prst="star8">
              <a:avLst>
                <a:gd name="adj" fmla="val 19551"/>
              </a:avLst>
            </a:prstGeom>
            <a:solidFill>
              <a:srgbClr val="DCC22E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24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71628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Aspects of Economy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7326060"/>
              </p:ext>
            </p:extLst>
          </p:nvPr>
        </p:nvGraphicFramePr>
        <p:xfrm>
          <a:off x="1143000" y="1295400"/>
          <a:ext cx="7848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62000" y="6096000"/>
            <a:ext cx="3244387" cy="685800"/>
            <a:chOff x="381000" y="3962400"/>
            <a:chExt cx="3244387" cy="685800"/>
          </a:xfrm>
        </p:grpSpPr>
        <p:sp>
          <p:nvSpPr>
            <p:cNvPr id="7" name="Text Box 3"/>
            <p:cNvSpPr txBox="1"/>
            <p:nvPr/>
          </p:nvSpPr>
          <p:spPr>
            <a:xfrm>
              <a:off x="381000" y="3962400"/>
              <a:ext cx="3244387" cy="6858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baseline="0" dirty="0">
                  <a:latin typeface="News Gothic MT" panose="020B0504020203020204" pitchFamily="34" charset="0"/>
                </a:rPr>
                <a:t>Comparison to </a:t>
              </a:r>
              <a:r>
                <a:rPr lang="en-US" sz="1400" b="0" dirty="0" smtClean="0">
                  <a:latin typeface="News Gothic MT" panose="020B0504020203020204" pitchFamily="34" charset="0"/>
                </a:rPr>
                <a:t>national benchmark:</a:t>
              </a:r>
            </a:p>
            <a:p>
              <a:pPr marL="0" marR="0" indent="0" algn="l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 smtClean="0">
                  <a:latin typeface="News Gothic MT" panose="020B0504020203020204" pitchFamily="34" charset="0"/>
                </a:rPr>
                <a:t>    </a:t>
              </a:r>
              <a:r>
                <a:rPr lang="en-US" sz="1400" baseline="0" dirty="0" smtClean="0">
                  <a:latin typeface="News Gothic MT" panose="020B0504020203020204" pitchFamily="34" charset="0"/>
                </a:rPr>
                <a:t>Higher</a:t>
              </a:r>
              <a:r>
                <a:rPr lang="en-US" sz="1400" dirty="0" smtClean="0">
                  <a:latin typeface="News Gothic MT" panose="020B0504020203020204" pitchFamily="34" charset="0"/>
                </a:rPr>
                <a:t>      </a:t>
              </a:r>
              <a:r>
                <a:rPr lang="en-US" sz="1400" baseline="0" dirty="0" smtClean="0">
                  <a:latin typeface="News Gothic MT" panose="020B0504020203020204" pitchFamily="34" charset="0"/>
                </a:rPr>
                <a:t>Similar</a:t>
              </a:r>
              <a:r>
                <a:rPr lang="en-US" sz="1400" dirty="0" smtClean="0">
                  <a:latin typeface="News Gothic MT" panose="020B0504020203020204" pitchFamily="34" charset="0"/>
                </a:rPr>
                <a:t>       </a:t>
              </a:r>
              <a:r>
                <a:rPr lang="en-US" sz="1400" baseline="0" dirty="0" smtClean="0">
                  <a:latin typeface="News Gothic MT" panose="020B0504020203020204" pitchFamily="34" charset="0"/>
                </a:rPr>
                <a:t>Lower</a:t>
              </a:r>
              <a:r>
                <a:rPr lang="en-US" sz="1400" b="0" baseline="0" dirty="0" smtClean="0">
                  <a:latin typeface="News Gothic MT" panose="020B0504020203020204" pitchFamily="34" charset="0"/>
                </a:rPr>
                <a:t> </a:t>
              </a:r>
              <a:endParaRPr lang="en-US" sz="1400" b="0" dirty="0">
                <a:latin typeface="News Gothic MT" panose="020B0504020203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95400" y="4358640"/>
              <a:ext cx="147447" cy="1371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378" y="4358640"/>
              <a:ext cx="147447" cy="1371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09800" y="4358640"/>
              <a:ext cx="147447" cy="1371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5748583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Percent excellent or good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18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NCS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Community Livability</a:t>
            </a:r>
          </a:p>
          <a:p>
            <a:pPr lvl="1"/>
            <a:r>
              <a:rPr lang="en-US" sz="2400" dirty="0" smtClean="0"/>
              <a:t>Community Characteristics</a:t>
            </a:r>
          </a:p>
          <a:p>
            <a:pPr lvl="1"/>
            <a:r>
              <a:rPr lang="en-US" sz="2400" dirty="0" smtClean="0"/>
              <a:t>Governance</a:t>
            </a:r>
          </a:p>
          <a:p>
            <a:pPr lvl="1"/>
            <a:r>
              <a:rPr lang="en-US" sz="2400" dirty="0" smtClean="0"/>
              <a:t>Participation</a:t>
            </a:r>
          </a:p>
          <a:p>
            <a:endParaRPr lang="en-US" dirty="0" smtClean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8592620"/>
              </p:ext>
            </p:extLst>
          </p:nvPr>
        </p:nvGraphicFramePr>
        <p:xfrm>
          <a:off x="4648200" y="1676400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65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Travel out of Goodyear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940402"/>
              </p:ext>
            </p:extLst>
          </p:nvPr>
        </p:nvGraphicFramePr>
        <p:xfrm>
          <a:off x="457200" y="1219200"/>
          <a:ext cx="8229600" cy="535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086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 smtClean="0"/>
              <a:t>Working in Goodyear</a:t>
            </a:r>
            <a:endParaRPr lang="en-US" dirty="0"/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782913050"/>
              </p:ext>
            </p:extLst>
          </p:nvPr>
        </p:nvGraphicFramePr>
        <p:xfrm>
          <a:off x="762000" y="2133600"/>
          <a:ext cx="3318368" cy="361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838200" y="5753445"/>
            <a:ext cx="3276600" cy="838200"/>
            <a:chOff x="381000" y="3962400"/>
            <a:chExt cx="3276600" cy="838200"/>
          </a:xfrm>
        </p:grpSpPr>
        <p:sp>
          <p:nvSpPr>
            <p:cNvPr id="21" name="Text Box 3"/>
            <p:cNvSpPr txBox="1"/>
            <p:nvPr/>
          </p:nvSpPr>
          <p:spPr>
            <a:xfrm>
              <a:off x="381000" y="3962400"/>
              <a:ext cx="32766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b="0" baseline="0" dirty="0">
                  <a:latin typeface="News Gothic MT" panose="020B0504020203020204" pitchFamily="34" charset="0"/>
                </a:rPr>
                <a:t>Comparison to n</a:t>
              </a:r>
              <a:r>
                <a:rPr lang="en-US" sz="1400" b="0" dirty="0">
                  <a:latin typeface="News Gothic MT" panose="020B0504020203020204" pitchFamily="34" charset="0"/>
                </a:rPr>
                <a:t>ational </a:t>
              </a:r>
              <a:r>
                <a:rPr lang="en-US" sz="1400" b="0" dirty="0" smtClean="0">
                  <a:latin typeface="News Gothic MT" panose="020B0504020203020204" pitchFamily="34" charset="0"/>
                </a:rPr>
                <a:t>benchmark:</a:t>
              </a:r>
            </a:p>
            <a:p>
              <a:pPr marL="0" marR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 smtClean="0">
                  <a:latin typeface="News Gothic MT" panose="020B0504020203020204" pitchFamily="34" charset="0"/>
                </a:rPr>
                <a:t>   </a:t>
              </a:r>
              <a:r>
                <a:rPr lang="en-US" sz="1400" baseline="0" dirty="0" smtClean="0">
                  <a:latin typeface="News Gothic MT" panose="020B0504020203020204" pitchFamily="34" charset="0"/>
                </a:rPr>
                <a:t>Higher</a:t>
              </a:r>
              <a:r>
                <a:rPr lang="en-US" sz="1400" dirty="0">
                  <a:latin typeface="News Gothic MT" panose="020B0504020203020204" pitchFamily="34" charset="0"/>
                </a:rPr>
                <a:t> </a:t>
              </a:r>
              <a:r>
                <a:rPr lang="en-US" sz="1400" dirty="0" smtClean="0">
                  <a:latin typeface="News Gothic MT" panose="020B0504020203020204" pitchFamily="34" charset="0"/>
                </a:rPr>
                <a:t>      </a:t>
              </a:r>
              <a:r>
                <a:rPr lang="en-US" sz="1400" baseline="0" dirty="0" smtClean="0">
                  <a:latin typeface="News Gothic MT" panose="020B0504020203020204" pitchFamily="34" charset="0"/>
                </a:rPr>
                <a:t>Similar</a:t>
              </a:r>
              <a:r>
                <a:rPr lang="en-US" sz="1400" dirty="0" smtClean="0">
                  <a:latin typeface="News Gothic MT" panose="020B0504020203020204" pitchFamily="34" charset="0"/>
                </a:rPr>
                <a:t>       </a:t>
              </a:r>
              <a:r>
                <a:rPr lang="en-US" sz="1400" baseline="0" dirty="0" smtClean="0">
                  <a:latin typeface="News Gothic MT" panose="020B0504020203020204" pitchFamily="34" charset="0"/>
                </a:rPr>
                <a:t>Lower</a:t>
              </a:r>
              <a:r>
                <a:rPr lang="en-US" sz="1400" b="0" baseline="0" dirty="0" smtClean="0">
                  <a:latin typeface="News Gothic MT" panose="020B0504020203020204" pitchFamily="34" charset="0"/>
                </a:rPr>
                <a:t> </a:t>
              </a:r>
              <a:endParaRPr lang="en-US" sz="1400" b="0" dirty="0">
                <a:latin typeface="News Gothic MT" panose="020B0504020203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295400" y="4438649"/>
              <a:ext cx="147447" cy="13716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7200" y="4438649"/>
              <a:ext cx="147447" cy="13716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4438649"/>
              <a:ext cx="147447" cy="1371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Oval 27"/>
          <p:cNvSpPr/>
          <p:nvPr/>
        </p:nvSpPr>
        <p:spPr>
          <a:xfrm>
            <a:off x="6399653" y="4483313"/>
            <a:ext cx="325935" cy="3597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9" name="Flowchart: Delay 28"/>
          <p:cNvSpPr/>
          <p:nvPr/>
        </p:nvSpPr>
        <p:spPr>
          <a:xfrm rot="16200000">
            <a:off x="6202859" y="5039870"/>
            <a:ext cx="719524" cy="325935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765697" y="4483313"/>
            <a:ext cx="325935" cy="3597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1" name="Flowchart: Delay 30"/>
          <p:cNvSpPr/>
          <p:nvPr/>
        </p:nvSpPr>
        <p:spPr>
          <a:xfrm rot="16200000">
            <a:off x="6568902" y="5039870"/>
            <a:ext cx="719524" cy="325935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131734" y="4483313"/>
            <a:ext cx="325933" cy="3597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" name="Flowchart: Delay 32"/>
          <p:cNvSpPr/>
          <p:nvPr/>
        </p:nvSpPr>
        <p:spPr>
          <a:xfrm rot="16200000">
            <a:off x="6934942" y="5039871"/>
            <a:ext cx="719524" cy="325933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497780" y="4483313"/>
            <a:ext cx="325935" cy="3597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" name="Flowchart: Delay 34"/>
          <p:cNvSpPr/>
          <p:nvPr/>
        </p:nvSpPr>
        <p:spPr>
          <a:xfrm rot="16200000">
            <a:off x="7300987" y="5039870"/>
            <a:ext cx="719524" cy="325935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032386" y="4483313"/>
            <a:ext cx="325935" cy="3597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7" name="Flowchart: Delay 36"/>
          <p:cNvSpPr/>
          <p:nvPr/>
        </p:nvSpPr>
        <p:spPr>
          <a:xfrm rot="16200000">
            <a:off x="5835588" y="5039870"/>
            <a:ext cx="719524" cy="325935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607166" y="4483313"/>
            <a:ext cx="325935" cy="3597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6">
                <a:lumMod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9" name="Flowchart: Delay 38"/>
          <p:cNvSpPr/>
          <p:nvPr/>
        </p:nvSpPr>
        <p:spPr>
          <a:xfrm rot="16200000">
            <a:off x="5410369" y="5039870"/>
            <a:ext cx="719524" cy="325935"/>
          </a:xfrm>
          <a:prstGeom prst="flowChartDelay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6">
                <a:lumMod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247473" y="4483313"/>
            <a:ext cx="325935" cy="3597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6">
                <a:lumMod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Flowchart: Delay 40"/>
          <p:cNvSpPr/>
          <p:nvPr/>
        </p:nvSpPr>
        <p:spPr>
          <a:xfrm rot="16200000">
            <a:off x="5050676" y="5039870"/>
            <a:ext cx="719524" cy="325935"/>
          </a:xfrm>
          <a:prstGeom prst="flowChartDelay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6">
                <a:lumMod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4887779" y="4483313"/>
            <a:ext cx="325935" cy="3597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6">
                <a:lumMod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Flowchart: Delay 42"/>
          <p:cNvSpPr/>
          <p:nvPr/>
        </p:nvSpPr>
        <p:spPr>
          <a:xfrm rot="16200000">
            <a:off x="4690982" y="5039870"/>
            <a:ext cx="719524" cy="325935"/>
          </a:xfrm>
          <a:prstGeom prst="flowChartDelay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chemeClr val="accent6">
                <a:lumMod val="2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864608" y="4483312"/>
            <a:ext cx="325935" cy="3597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5" name="Flowchart: Delay 44"/>
          <p:cNvSpPr/>
          <p:nvPr/>
        </p:nvSpPr>
        <p:spPr>
          <a:xfrm rot="16200000">
            <a:off x="7667812" y="5039870"/>
            <a:ext cx="719524" cy="325935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8235507" y="4478382"/>
            <a:ext cx="325935" cy="3597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7" name="Flowchart: Delay 46"/>
          <p:cNvSpPr/>
          <p:nvPr/>
        </p:nvSpPr>
        <p:spPr>
          <a:xfrm rot="16200000">
            <a:off x="8038710" y="5039870"/>
            <a:ext cx="719524" cy="325935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4876800" y="4126579"/>
            <a:ext cx="1093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943601" y="1992978"/>
            <a:ext cx="2246942" cy="105502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0" vert="horz" wrap="square" lIns="122234" tIns="122234" rIns="122234" bIns="122234" numCol="1" spcCol="1270" rtlCol="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tx2"/>
                </a:solidFill>
              </a:rPr>
              <a:t>Residents who work in Goodyear</a:t>
            </a:r>
          </a:p>
        </p:txBody>
      </p:sp>
      <p:cxnSp>
        <p:nvCxnSpPr>
          <p:cNvPr id="72" name="Elbow Connector 71"/>
          <p:cNvCxnSpPr>
            <a:stCxn id="57" idx="1"/>
          </p:cNvCxnSpPr>
          <p:nvPr/>
        </p:nvCxnSpPr>
        <p:spPr>
          <a:xfrm rot="10800000" flipV="1">
            <a:off x="5410439" y="2520489"/>
            <a:ext cx="533163" cy="1606090"/>
          </a:xfrm>
          <a:prstGeom prst="bentConnector2">
            <a:avLst/>
          </a:prstGeom>
          <a:ln w="63500"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Employers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801202"/>
              </p:ext>
            </p:extLst>
          </p:nvPr>
        </p:nvGraphicFramePr>
        <p:xfrm>
          <a:off x="457200" y="1219200"/>
          <a:ext cx="8229600" cy="535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40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3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Importance of Funding Programs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758402"/>
              </p:ext>
            </p:extLst>
          </p:nvPr>
        </p:nvGraphicFramePr>
        <p:xfrm>
          <a:off x="457200" y="1219200"/>
          <a:ext cx="8229600" cy="535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33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Information 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684420"/>
              </p:ext>
            </p:extLst>
          </p:nvPr>
        </p:nvGraphicFramePr>
        <p:xfrm>
          <a:off x="457200" y="1219200"/>
          <a:ext cx="8229600" cy="535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13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Quality of life remains very high</a:t>
            </a:r>
          </a:p>
          <a:p>
            <a:r>
              <a:rPr lang="en-US" dirty="0" smtClean="0"/>
              <a:t>Safety is solid and a top priority</a:t>
            </a:r>
          </a:p>
          <a:p>
            <a:r>
              <a:rPr lang="en-US" dirty="0" smtClean="0"/>
              <a:t>Economy is a top priority with room for improvement</a:t>
            </a:r>
          </a:p>
          <a:p>
            <a:r>
              <a:rPr lang="en-US" dirty="0" smtClean="0"/>
              <a:t>Parks and Recreation continue to be top funding priorities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4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6" y="685800"/>
            <a:ext cx="9067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Next Steps – The Good in Goodyear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599"/>
            <a:ext cx="3886200" cy="49460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Marketing plan to promote positive results:</a:t>
            </a:r>
            <a:endParaRPr lang="en-US" sz="2400" dirty="0"/>
          </a:p>
          <a:p>
            <a:pPr lvl="1"/>
            <a:r>
              <a:rPr lang="en-US" sz="2400" dirty="0" smtClean="0"/>
              <a:t>Social </a:t>
            </a:r>
            <a:r>
              <a:rPr lang="en-US" sz="2400" dirty="0"/>
              <a:t>media</a:t>
            </a:r>
          </a:p>
          <a:p>
            <a:pPr lvl="1"/>
            <a:r>
              <a:rPr lang="en-US" sz="2400" dirty="0" smtClean="0"/>
              <a:t>InFocus</a:t>
            </a:r>
            <a:endParaRPr lang="en-US" sz="2400" dirty="0"/>
          </a:p>
          <a:p>
            <a:pPr lvl="1"/>
            <a:r>
              <a:rPr lang="en-US" sz="2400" dirty="0" smtClean="0"/>
              <a:t>Website </a:t>
            </a:r>
            <a:endParaRPr lang="en-US" sz="2400" dirty="0"/>
          </a:p>
          <a:p>
            <a:pPr lvl="1"/>
            <a:r>
              <a:rPr lang="en-US" sz="2400" dirty="0" smtClean="0"/>
              <a:t>Utilizing</a:t>
            </a:r>
          </a:p>
          <a:p>
            <a:pPr marL="411480" lvl="1" indent="0">
              <a:buNone/>
            </a:pPr>
            <a:r>
              <a:rPr lang="en-US" sz="2400" dirty="0" smtClean="0"/>
              <a:t>#</a:t>
            </a:r>
            <a:r>
              <a:rPr lang="en-US" sz="2400" dirty="0" err="1" smtClean="0"/>
              <a:t>thegoodingoodyear</a:t>
            </a:r>
            <a:endParaRPr lang="en-US" sz="24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752600"/>
            <a:ext cx="3657599" cy="4607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1" y="6360083"/>
            <a:ext cx="4800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Goodyear’s Pump Track #goodingoodyear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10399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2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 anchorCtr="0">
            <a:noAutofit/>
          </a:bodyPr>
          <a:lstStyle/>
          <a:p>
            <a:endParaRPr lang="en-US" sz="1200" dirty="0" smtClean="0"/>
          </a:p>
          <a:p>
            <a:r>
              <a:rPr lang="en-US" sz="1200" b="1" dirty="0" smtClean="0"/>
              <a:t>National Research Center, Inc.</a:t>
            </a:r>
          </a:p>
          <a:p>
            <a:r>
              <a:rPr lang="en-US" sz="1200" dirty="0" smtClean="0"/>
              <a:t>2955 Valmont Road Suite 300</a:t>
            </a:r>
          </a:p>
          <a:p>
            <a:r>
              <a:rPr lang="en-US" sz="1200" dirty="0" smtClean="0"/>
              <a:t>Boulder, CO 80301</a:t>
            </a:r>
          </a:p>
          <a:p>
            <a:r>
              <a:rPr lang="en-US" sz="1200" dirty="0" smtClean="0"/>
              <a:t>303-444-7863 • nrc@n-r-c.com</a:t>
            </a:r>
          </a:p>
          <a:p>
            <a:r>
              <a:rPr lang="en-US" sz="1200" dirty="0" smtClean="0"/>
              <a:t>www.n-r-c.com</a:t>
            </a:r>
            <a:endParaRPr lang="en-US" sz="1200" dirty="0"/>
          </a:p>
        </p:txBody>
      </p:sp>
      <p:pic>
        <p:nvPicPr>
          <p:cNvPr id="2050" name="Picture 2" descr="N:\Admin\NRC Logo\NRC-4color-ve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953000"/>
            <a:ext cx="996002" cy="1548900"/>
          </a:xfrm>
          <a:prstGeom prst="rect">
            <a:avLst/>
          </a:prstGeom>
          <a:noFill/>
        </p:spPr>
      </p:pic>
      <p:pic>
        <p:nvPicPr>
          <p:cNvPr id="7" name="Picture 2" descr="N:\NCS\National Citizen Survey\NCS Next Project Template\xx lkt working files Report-NEW format\ncs_b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3953606" cy="181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79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Facets of Community Livability</a:t>
            </a:r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76200" y="2316372"/>
            <a:ext cx="1676400" cy="1676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Safety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Round Diagonal Corner Rectangle 45"/>
          <p:cNvSpPr/>
          <p:nvPr/>
        </p:nvSpPr>
        <p:spPr>
          <a:xfrm>
            <a:off x="1905000" y="2268573"/>
            <a:ext cx="1676400" cy="16764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Mobility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7" name="Round Diagonal Corner Rectangle 46"/>
          <p:cNvSpPr/>
          <p:nvPr/>
        </p:nvSpPr>
        <p:spPr>
          <a:xfrm>
            <a:off x="7391400" y="2253964"/>
            <a:ext cx="1676400" cy="16764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Recreation and Wellness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8" name="Round Diagonal Corner Rectangle 47"/>
          <p:cNvSpPr/>
          <p:nvPr/>
        </p:nvSpPr>
        <p:spPr>
          <a:xfrm>
            <a:off x="5562600" y="2298733"/>
            <a:ext cx="1676400" cy="1676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Economy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9" name="Round Diagonal Corner Rectangle 48"/>
          <p:cNvSpPr/>
          <p:nvPr/>
        </p:nvSpPr>
        <p:spPr>
          <a:xfrm>
            <a:off x="3733800" y="3149713"/>
            <a:ext cx="1676400" cy="16764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Quality of Community Overall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0" name="Round Diagonal Corner Rectangle 49"/>
          <p:cNvSpPr/>
          <p:nvPr/>
        </p:nvSpPr>
        <p:spPr>
          <a:xfrm>
            <a:off x="76200" y="4109723"/>
            <a:ext cx="1676400" cy="16764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Natural Environment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51" name="Round Diagonal Corner Rectangle 50"/>
          <p:cNvSpPr/>
          <p:nvPr/>
        </p:nvSpPr>
        <p:spPr>
          <a:xfrm>
            <a:off x="1905000" y="4061924"/>
            <a:ext cx="1676400" cy="1676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Built Environment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2" name="Round Diagonal Corner Rectangle 51"/>
          <p:cNvSpPr/>
          <p:nvPr/>
        </p:nvSpPr>
        <p:spPr>
          <a:xfrm>
            <a:off x="7391400" y="4047315"/>
            <a:ext cx="1676400" cy="1676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Community Engagement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3" name="Round Diagonal Corner Rectangle 52"/>
          <p:cNvSpPr/>
          <p:nvPr/>
        </p:nvSpPr>
        <p:spPr>
          <a:xfrm>
            <a:off x="5562600" y="4092084"/>
            <a:ext cx="1676400" cy="16764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Education and Enrichment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10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NCS &amp; Goodyear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 in The NCS since 2014</a:t>
            </a:r>
          </a:p>
          <a:p>
            <a:r>
              <a:rPr lang="en-US" dirty="0" smtClean="0"/>
              <a:t>Random scientific sample of 3,000 households</a:t>
            </a:r>
          </a:p>
          <a:p>
            <a:pPr lvl="1"/>
            <a:r>
              <a:rPr lang="en-US" dirty="0" smtClean="0"/>
              <a:t>657 returned surveys; 23% response rate</a:t>
            </a:r>
          </a:p>
          <a:p>
            <a:pPr lvl="1"/>
            <a:r>
              <a:rPr lang="en-US" dirty="0" smtClean="0"/>
              <a:t>±4% margin of error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06027910"/>
              </p:ext>
            </p:extLst>
          </p:nvPr>
        </p:nvGraphicFramePr>
        <p:xfrm>
          <a:off x="1371600" y="4419600"/>
          <a:ext cx="64008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96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81000"/>
            <a:ext cx="8229600" cy="762000"/>
          </a:xfrm>
        </p:spPr>
        <p:txBody>
          <a:bodyPr/>
          <a:lstStyle/>
          <a:p>
            <a:r>
              <a:rPr lang="en-US" dirty="0" smtClean="0"/>
              <a:t>Map of Mail Sample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066801"/>
            <a:ext cx="4812487" cy="5507038"/>
          </a:xfrm>
        </p:spPr>
      </p:pic>
    </p:spTree>
    <p:extLst>
      <p:ext uri="{BB962C8B-B14F-4D97-AF65-F5344CB8AC3E}">
        <p14:creationId xmlns:p14="http://schemas.microsoft.com/office/powerpoint/2010/main" val="123537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Benchmark Comparisons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8" y="1524000"/>
            <a:ext cx="7522685" cy="5016659"/>
          </a:xfrm>
        </p:spPr>
      </p:pic>
      <p:sp>
        <p:nvSpPr>
          <p:cNvPr id="1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2451A-53F0-4199-9210-496473A5D52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5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National Benchmark Comparisons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14313" y="2051538"/>
            <a:ext cx="8715375" cy="4303542"/>
            <a:chOff x="304800" y="2051538"/>
            <a:chExt cx="8715375" cy="4303542"/>
          </a:xfrm>
        </p:grpSpPr>
        <p:sp>
          <p:nvSpPr>
            <p:cNvPr id="9" name="Snip Diagonal Corner Rectangle 8"/>
            <p:cNvSpPr/>
            <p:nvPr/>
          </p:nvSpPr>
          <p:spPr>
            <a:xfrm>
              <a:off x="2667000" y="3316738"/>
              <a:ext cx="3792070" cy="1912648"/>
            </a:xfrm>
            <a:prstGeom prst="snip2DiagRect">
              <a:avLst>
                <a:gd name="adj1" fmla="val 0"/>
                <a:gd name="adj2" fmla="val 39103"/>
              </a:avLst>
            </a:prstGeom>
            <a:solidFill>
              <a:schemeClr val="tx2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</a:rPr>
                <a:t>111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received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similar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ratings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Up Arrow 6"/>
            <p:cNvSpPr/>
            <p:nvPr/>
          </p:nvSpPr>
          <p:spPr>
            <a:xfrm>
              <a:off x="304800" y="2051538"/>
              <a:ext cx="3657600" cy="2926080"/>
            </a:xfrm>
            <a:prstGeom prst="upArrow">
              <a:avLst>
                <a:gd name="adj1" fmla="val 43617"/>
                <a:gd name="adj2" fmla="val 55333"/>
              </a:avLst>
            </a:prstGeom>
            <a:solidFill>
              <a:schemeClr val="tx2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</a:rPr>
                <a:t>7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received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higher 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ratings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5362575" y="3429000"/>
              <a:ext cx="3657600" cy="2926080"/>
            </a:xfrm>
            <a:prstGeom prst="downArrow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en-US" sz="5400" b="1" dirty="0" smtClean="0">
                  <a:solidFill>
                    <a:schemeClr val="tx2"/>
                  </a:solidFill>
                </a:rPr>
                <a:t>11</a:t>
              </a:r>
            </a:p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received </a:t>
              </a:r>
              <a:r>
                <a:rPr lang="en-US" sz="2400" b="1" dirty="0" smtClean="0">
                  <a:solidFill>
                    <a:schemeClr val="tx2"/>
                  </a:solidFill>
                </a:rPr>
                <a:t>lower</a:t>
              </a:r>
              <a:br>
                <a:rPr lang="en-US" sz="2400" b="1" dirty="0" smtClean="0">
                  <a:solidFill>
                    <a:schemeClr val="tx2"/>
                  </a:solidFill>
                </a:rPr>
              </a:br>
              <a:r>
                <a:rPr lang="en-US" sz="2400" dirty="0" smtClean="0">
                  <a:solidFill>
                    <a:schemeClr val="tx2"/>
                  </a:solidFill>
                </a:rPr>
                <a:t>ratings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86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2015 Ratings Compared to 2014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4313" y="2051538"/>
            <a:ext cx="8715375" cy="4303542"/>
            <a:chOff x="304800" y="2051538"/>
            <a:chExt cx="8715375" cy="4303542"/>
          </a:xfrm>
        </p:grpSpPr>
        <p:sp>
          <p:nvSpPr>
            <p:cNvPr id="10" name="Snip Diagonal Corner Rectangle 9"/>
            <p:cNvSpPr/>
            <p:nvPr/>
          </p:nvSpPr>
          <p:spPr>
            <a:xfrm>
              <a:off x="2667000" y="3316738"/>
              <a:ext cx="3792070" cy="1912648"/>
            </a:xfrm>
            <a:prstGeom prst="snip2DiagRect">
              <a:avLst>
                <a:gd name="adj1" fmla="val 0"/>
                <a:gd name="adj2" fmla="val 39103"/>
              </a:avLst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</a:rPr>
                <a:t>105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received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similar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ratings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1" name="Up Arrow 10"/>
            <p:cNvSpPr/>
            <p:nvPr/>
          </p:nvSpPr>
          <p:spPr>
            <a:xfrm>
              <a:off x="304800" y="2051538"/>
              <a:ext cx="3657600" cy="2926080"/>
            </a:xfrm>
            <a:prstGeom prst="upArrow">
              <a:avLst>
                <a:gd name="adj1" fmla="val 43617"/>
                <a:gd name="adj2" fmla="val 55333"/>
              </a:avLst>
            </a:prstGeom>
            <a:solidFill>
              <a:schemeClr val="accent1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</a:rPr>
                <a:t>7</a:t>
              </a:r>
            </a:p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received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higher </a:t>
              </a:r>
              <a:br>
                <a:rPr lang="en-US" sz="2400" b="1" dirty="0" smtClean="0">
                  <a:solidFill>
                    <a:schemeClr val="bg1"/>
                  </a:solidFill>
                </a:rPr>
              </a:br>
              <a:r>
                <a:rPr lang="en-US" sz="2400" dirty="0" smtClean="0">
                  <a:solidFill>
                    <a:schemeClr val="bg1"/>
                  </a:solidFill>
                </a:rPr>
                <a:t>ratings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5362575" y="3429000"/>
              <a:ext cx="3657600" cy="2926080"/>
            </a:xfrm>
            <a:prstGeom prst="down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0" rIns="0" rtlCol="0" anchor="b" anchorCtr="0"/>
            <a:lstStyle/>
            <a:p>
              <a:pPr algn="ctr"/>
              <a:r>
                <a:rPr lang="en-US" sz="5400" b="1" dirty="0" smtClean="0">
                  <a:solidFill>
                    <a:schemeClr val="accent1">
                      <a:lumMod val="50000"/>
                    </a:schemeClr>
                  </a:solidFill>
                </a:rPr>
                <a:t>17</a:t>
              </a:r>
            </a:p>
            <a:p>
              <a:pPr algn="ctr"/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received </a:t>
              </a:r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lower</a:t>
              </a:r>
              <a:b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2400" dirty="0" smtClean="0">
                  <a:solidFill>
                    <a:schemeClr val="accent1">
                      <a:lumMod val="50000"/>
                    </a:schemeClr>
                  </a:solidFill>
                </a:rPr>
                <a:t>ratings</a:t>
              </a:r>
              <a:endParaRPr lang="en-US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3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20"/>
          <p:cNvSpPr>
            <a:spLocks noChangeAspect="1" noChangeArrowheads="1"/>
          </p:cNvSpPr>
          <p:nvPr/>
        </p:nvSpPr>
        <p:spPr bwMode="auto">
          <a:xfrm>
            <a:off x="6977882" y="2810796"/>
            <a:ext cx="2089918" cy="1837404"/>
          </a:xfrm>
          <a:prstGeom prst="hexagon">
            <a:avLst>
              <a:gd name="adj" fmla="val 24511"/>
              <a:gd name="vf" fmla="val 115470"/>
            </a:avLst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Education and Enrichment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sp>
        <p:nvSpPr>
          <p:cNvPr id="8" name="Hexagon 27"/>
          <p:cNvSpPr>
            <a:spLocks noChangeAspect="1" noChangeArrowheads="1"/>
          </p:cNvSpPr>
          <p:nvPr/>
        </p:nvSpPr>
        <p:spPr bwMode="auto">
          <a:xfrm>
            <a:off x="6977041" y="4712708"/>
            <a:ext cx="2088972" cy="1837404"/>
          </a:xfrm>
          <a:prstGeom prst="hexagon">
            <a:avLst>
              <a:gd name="adj" fmla="val 24505"/>
              <a:gd name="vf" fmla="val 115470"/>
            </a:avLst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Community Engagement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sp>
        <p:nvSpPr>
          <p:cNvPr id="9" name="Hexagon 30"/>
          <p:cNvSpPr>
            <a:spLocks noChangeAspect="1" noChangeArrowheads="1"/>
          </p:cNvSpPr>
          <p:nvPr/>
        </p:nvSpPr>
        <p:spPr bwMode="auto">
          <a:xfrm>
            <a:off x="76200" y="4715337"/>
            <a:ext cx="2088972" cy="1837404"/>
          </a:xfrm>
          <a:prstGeom prst="hexagon">
            <a:avLst>
              <a:gd name="adj" fmla="val 24505"/>
              <a:gd name="vf" fmla="val 115470"/>
            </a:avLst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Mobility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sp>
        <p:nvSpPr>
          <p:cNvPr id="10" name="Hexagon 33"/>
          <p:cNvSpPr>
            <a:spLocks noChangeAspect="1" noChangeArrowheads="1"/>
          </p:cNvSpPr>
          <p:nvPr/>
        </p:nvSpPr>
        <p:spPr bwMode="auto">
          <a:xfrm>
            <a:off x="1797228" y="3733800"/>
            <a:ext cx="2088972" cy="1837404"/>
          </a:xfrm>
          <a:prstGeom prst="hexagon">
            <a:avLst>
              <a:gd name="adj" fmla="val 24505"/>
              <a:gd name="vf" fmla="val 115470"/>
            </a:avLst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Natural Environment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sp>
        <p:nvSpPr>
          <p:cNvPr id="11" name="Hexagon 35"/>
          <p:cNvSpPr>
            <a:spLocks noChangeAspect="1" noChangeArrowheads="1"/>
          </p:cNvSpPr>
          <p:nvPr/>
        </p:nvSpPr>
        <p:spPr bwMode="auto">
          <a:xfrm>
            <a:off x="5226228" y="3741685"/>
            <a:ext cx="2088972" cy="1837404"/>
          </a:xfrm>
          <a:prstGeom prst="hexagon">
            <a:avLst>
              <a:gd name="adj" fmla="val 24505"/>
              <a:gd name="vf" fmla="val 115470"/>
            </a:avLst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Recreation and Wellness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sp>
        <p:nvSpPr>
          <p:cNvPr id="12" name="Hexagon 37"/>
          <p:cNvSpPr>
            <a:spLocks noChangeAspect="1" noChangeArrowheads="1"/>
          </p:cNvSpPr>
          <p:nvPr/>
        </p:nvSpPr>
        <p:spPr bwMode="auto">
          <a:xfrm>
            <a:off x="3529303" y="2810796"/>
            <a:ext cx="2088024" cy="1837404"/>
          </a:xfrm>
          <a:prstGeom prst="hexagon">
            <a:avLst>
              <a:gd name="adj" fmla="val 24494"/>
              <a:gd name="vf" fmla="val 115470"/>
            </a:avLst>
          </a:prstGeom>
          <a:solidFill>
            <a:schemeClr val="tx2">
              <a:lumMod val="50000"/>
              <a:lumOff val="50000"/>
            </a:schemeClr>
          </a:solidFill>
          <a:ln w="381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rPr>
              <a:t>Built Environment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588245" y="838200"/>
            <a:ext cx="3368698" cy="1755648"/>
            <a:chOff x="228600" y="304800"/>
            <a:chExt cx="3581400" cy="1905000"/>
          </a:xfrm>
        </p:grpSpPr>
        <p:sp>
          <p:nvSpPr>
            <p:cNvPr id="74" name="Rectangle 73"/>
            <p:cNvSpPr/>
            <p:nvPr/>
          </p:nvSpPr>
          <p:spPr>
            <a:xfrm>
              <a:off x="228600" y="304800"/>
              <a:ext cx="3581400" cy="1905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228600" y="304800"/>
              <a:ext cx="815754" cy="329432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Legend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32"/>
            <p:cNvSpPr>
              <a:spLocks noChangeArrowheads="1"/>
            </p:cNvSpPr>
            <p:nvPr/>
          </p:nvSpPr>
          <p:spPr bwMode="auto">
            <a:xfrm>
              <a:off x="354653" y="702025"/>
              <a:ext cx="177871" cy="178734"/>
            </a:xfrm>
            <a:prstGeom prst="rect">
              <a:avLst/>
            </a:prstGeom>
            <a:solidFill>
              <a:schemeClr val="tx2">
                <a:lumMod val="90000"/>
                <a:lumOff val="1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531648" y="635000"/>
              <a:ext cx="2491072" cy="31278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Higher than national benchmark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Rectangle 41"/>
            <p:cNvSpPr>
              <a:spLocks noChangeArrowheads="1"/>
            </p:cNvSpPr>
            <p:nvPr/>
          </p:nvSpPr>
          <p:spPr bwMode="auto">
            <a:xfrm>
              <a:off x="354653" y="994642"/>
              <a:ext cx="177871" cy="177858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Text Box 25"/>
            <p:cNvSpPr txBox="1">
              <a:spLocks noChangeArrowheads="1"/>
            </p:cNvSpPr>
            <p:nvPr/>
          </p:nvSpPr>
          <p:spPr bwMode="auto">
            <a:xfrm>
              <a:off x="531648" y="927617"/>
              <a:ext cx="2328973" cy="31190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Similar to national benchmark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43"/>
            <p:cNvSpPr>
              <a:spLocks noChangeArrowheads="1"/>
            </p:cNvSpPr>
            <p:nvPr/>
          </p:nvSpPr>
          <p:spPr bwMode="auto">
            <a:xfrm>
              <a:off x="354653" y="1279116"/>
              <a:ext cx="177871" cy="177858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4" name="Text Box 25"/>
            <p:cNvSpPr txBox="1">
              <a:spLocks noChangeArrowheads="1"/>
            </p:cNvSpPr>
            <p:nvPr/>
          </p:nvSpPr>
          <p:spPr bwMode="auto">
            <a:xfrm>
              <a:off x="531648" y="1212091"/>
              <a:ext cx="2454271" cy="31190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Lower than national benchmark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9" name="8-Point Star 51"/>
            <p:cNvSpPr>
              <a:spLocks noChangeArrowheads="1"/>
            </p:cNvSpPr>
            <p:nvPr/>
          </p:nvSpPr>
          <p:spPr bwMode="auto">
            <a:xfrm>
              <a:off x="353777" y="1888716"/>
              <a:ext cx="176119" cy="177858"/>
            </a:xfrm>
            <a:prstGeom prst="star8">
              <a:avLst>
                <a:gd name="adj" fmla="val 23454"/>
              </a:avLst>
            </a:prstGeom>
            <a:solidFill>
              <a:srgbClr val="DCC22E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 </a:t>
              </a:r>
            </a:p>
          </p:txBody>
        </p:sp>
        <p:sp>
          <p:nvSpPr>
            <p:cNvPr id="1030" name="Text Box 25"/>
            <p:cNvSpPr txBox="1">
              <a:spLocks noChangeArrowheads="1"/>
            </p:cNvSpPr>
            <p:nvPr/>
          </p:nvSpPr>
          <p:spPr bwMode="auto">
            <a:xfrm>
              <a:off x="533400" y="1821691"/>
              <a:ext cx="2444633" cy="311909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Most important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22257" y="4715337"/>
            <a:ext cx="2088972" cy="1837404"/>
            <a:chOff x="3522257" y="4715337"/>
            <a:chExt cx="2088972" cy="1837404"/>
          </a:xfrm>
        </p:grpSpPr>
        <p:sp>
          <p:nvSpPr>
            <p:cNvPr id="17" name="Hexagon 31"/>
            <p:cNvSpPr>
              <a:spLocks noChangeAspect="1" noChangeArrowheads="1"/>
            </p:cNvSpPr>
            <p:nvPr/>
          </p:nvSpPr>
          <p:spPr bwMode="auto">
            <a:xfrm>
              <a:off x="3522257" y="4715337"/>
              <a:ext cx="2088972" cy="1837404"/>
            </a:xfrm>
            <a:prstGeom prst="hexagon">
              <a:avLst>
                <a:gd name="adj" fmla="val 24505"/>
                <a:gd name="vf" fmla="val 115470"/>
              </a:avLst>
            </a:prstGeom>
            <a:solidFill>
              <a:schemeClr val="tx2">
                <a:lumMod val="50000"/>
                <a:lumOff val="50000"/>
              </a:schemeClr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91440" rIns="0" bIns="9144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cs typeface="Arial" pitchFamily="34" charset="0"/>
                </a:rPr>
                <a:t>Economy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031" name="8-Point Star 49"/>
            <p:cNvSpPr>
              <a:spLocks noChangeArrowheads="1"/>
            </p:cNvSpPr>
            <p:nvPr/>
          </p:nvSpPr>
          <p:spPr bwMode="auto">
            <a:xfrm>
              <a:off x="4573315" y="4800600"/>
              <a:ext cx="511708" cy="512547"/>
            </a:xfrm>
            <a:prstGeom prst="star8">
              <a:avLst>
                <a:gd name="adj" fmla="val 19551"/>
              </a:avLst>
            </a:prstGeom>
            <a:solidFill>
              <a:srgbClr val="DCC22E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Focus Areas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2810796"/>
            <a:ext cx="2088972" cy="1837404"/>
            <a:chOff x="76200" y="2810796"/>
            <a:chExt cx="2088972" cy="1837404"/>
          </a:xfrm>
        </p:grpSpPr>
        <p:sp>
          <p:nvSpPr>
            <p:cNvPr id="13" name="Hexagon 38"/>
            <p:cNvSpPr>
              <a:spLocks noChangeAspect="1" noChangeArrowheads="1"/>
            </p:cNvSpPr>
            <p:nvPr/>
          </p:nvSpPr>
          <p:spPr bwMode="auto">
            <a:xfrm>
              <a:off x="76200" y="2810796"/>
              <a:ext cx="2088972" cy="1837404"/>
            </a:xfrm>
            <a:prstGeom prst="hexagon">
              <a:avLst>
                <a:gd name="adj" fmla="val 24505"/>
                <a:gd name="vf" fmla="val 115470"/>
              </a:avLst>
            </a:prstGeom>
            <a:solidFill>
              <a:schemeClr val="tx2">
                <a:lumMod val="50000"/>
                <a:lumOff val="50000"/>
              </a:schemeClr>
            </a:solidFill>
            <a:ln w="38100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cs typeface="Arial" pitchFamily="34" charset="0"/>
                </a:rPr>
                <a:t>Safety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24" name="8-Point Star 49"/>
            <p:cNvSpPr>
              <a:spLocks noChangeArrowheads="1"/>
            </p:cNvSpPr>
            <p:nvPr/>
          </p:nvSpPr>
          <p:spPr bwMode="auto">
            <a:xfrm>
              <a:off x="1231171" y="3024392"/>
              <a:ext cx="511708" cy="512547"/>
            </a:xfrm>
            <a:prstGeom prst="star8">
              <a:avLst>
                <a:gd name="adj" fmla="val 19551"/>
              </a:avLst>
            </a:prstGeom>
            <a:solidFill>
              <a:srgbClr val="DCC22E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86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NCS-2014">
      <a:dk1>
        <a:srgbClr val="2F2B20"/>
      </a:dk1>
      <a:lt1>
        <a:srgbClr val="FFFFFF"/>
      </a:lt1>
      <a:dk2>
        <a:srgbClr val="222A3C"/>
      </a:dk2>
      <a:lt2>
        <a:srgbClr val="EFE7D7"/>
      </a:lt2>
      <a:accent1>
        <a:srgbClr val="6E526B"/>
      </a:accent1>
      <a:accent2>
        <a:srgbClr val="4C562C"/>
      </a:accent2>
      <a:accent3>
        <a:srgbClr val="9F9176"/>
      </a:accent3>
      <a:accent4>
        <a:srgbClr val="555A6A"/>
      </a:accent4>
      <a:accent5>
        <a:srgbClr val="A695A4"/>
      </a:accent5>
      <a:accent6>
        <a:srgbClr val="909872"/>
      </a:accent6>
      <a:hlink>
        <a:srgbClr val="3E203B"/>
      </a:hlink>
      <a:folHlink>
        <a:srgbClr val="9196A0"/>
      </a:folHlink>
    </a:clrScheme>
    <a:fontScheme name="Custom 2">
      <a:majorFont>
        <a:latin typeface="Tahoma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CS">
    <a:dk1>
      <a:sysClr val="windowText" lastClr="000000"/>
    </a:dk1>
    <a:lt1>
      <a:sysClr val="window" lastClr="FFFFFF"/>
    </a:lt1>
    <a:dk2>
      <a:srgbClr val="282D72"/>
    </a:dk2>
    <a:lt2>
      <a:srgbClr val="E9D97B"/>
    </a:lt2>
    <a:accent1>
      <a:srgbClr val="7E59B7"/>
    </a:accent1>
    <a:accent2>
      <a:srgbClr val="97BBD1"/>
    </a:accent2>
    <a:accent3>
      <a:srgbClr val="777BB9"/>
    </a:accent3>
    <a:accent4>
      <a:srgbClr val="A58428"/>
    </a:accent4>
    <a:accent5>
      <a:srgbClr val="1E4D69"/>
    </a:accent5>
    <a:accent6>
      <a:srgbClr val="CDCFE5"/>
    </a:accent6>
    <a:hlink>
      <a:srgbClr val="0000FF"/>
    </a:hlink>
    <a:folHlink>
      <a:srgbClr val="800080"/>
    </a:folHlink>
  </a:clrScheme>
  <a:fontScheme name="NCS">
    <a:majorFont>
      <a:latin typeface="News Gothic MT"/>
      <a:ea typeface=""/>
      <a:cs typeface=""/>
    </a:majorFont>
    <a:minorFont>
      <a:latin typeface="News Gothic M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1054</TotalTime>
  <Words>474</Words>
  <Application>Microsoft Office PowerPoint</Application>
  <PresentationFormat>On-screen Show (4:3)</PresentationFormat>
  <Paragraphs>186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Baskerville MT</vt:lpstr>
      <vt:lpstr>Calibri</vt:lpstr>
      <vt:lpstr>Georgia</vt:lpstr>
      <vt:lpstr>News Gothic MT</vt:lpstr>
      <vt:lpstr>Tahoma</vt:lpstr>
      <vt:lpstr>Wingdings</vt:lpstr>
      <vt:lpstr>Wingdings 2</vt:lpstr>
      <vt:lpstr>Urban</vt:lpstr>
      <vt:lpstr>Goodyear, AZ</vt:lpstr>
      <vt:lpstr>About The NCS</vt:lpstr>
      <vt:lpstr>Facets of Community Livability</vt:lpstr>
      <vt:lpstr>The NCS &amp; Goodyear</vt:lpstr>
      <vt:lpstr>Map of Mail Sample</vt:lpstr>
      <vt:lpstr>National Benchmark Comparisons</vt:lpstr>
      <vt:lpstr>2015 National Benchmark Comparisons</vt:lpstr>
      <vt:lpstr>2015 Ratings Compared to 2014</vt:lpstr>
      <vt:lpstr>Key Focus Areas</vt:lpstr>
      <vt:lpstr>Quality of Life Remains High</vt:lpstr>
      <vt:lpstr>Overall Quality of Life Ratings</vt:lpstr>
      <vt:lpstr>Community Characteristics</vt:lpstr>
      <vt:lpstr>Quality of Life</vt:lpstr>
      <vt:lpstr>Safety is Top Priority</vt:lpstr>
      <vt:lpstr>Overall Feeling of Safety</vt:lpstr>
      <vt:lpstr>Feelings of Safety</vt:lpstr>
      <vt:lpstr>Safety Services</vt:lpstr>
      <vt:lpstr>Economy is a Top Priority</vt:lpstr>
      <vt:lpstr>Aspects of Economy</vt:lpstr>
      <vt:lpstr>Travel out of Goodyear</vt:lpstr>
      <vt:lpstr>Working in Goodyear</vt:lpstr>
      <vt:lpstr>Types of Employers</vt:lpstr>
      <vt:lpstr>Special Topics</vt:lpstr>
      <vt:lpstr>Importance of Funding Programs</vt:lpstr>
      <vt:lpstr>Information Sources</vt:lpstr>
      <vt:lpstr>Conclusions</vt:lpstr>
      <vt:lpstr>Next Steps – The Good in Goodyear</vt:lpstr>
      <vt:lpstr>Questions?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Tyson</dc:creator>
  <cp:lastModifiedBy>Anna Garcia</cp:lastModifiedBy>
  <cp:revision>106</cp:revision>
  <dcterms:created xsi:type="dcterms:W3CDTF">2014-09-02T17:55:00Z</dcterms:created>
  <dcterms:modified xsi:type="dcterms:W3CDTF">2016-01-22T23:14:44Z</dcterms:modified>
</cp:coreProperties>
</file>